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811" r:id="rId2"/>
    <p:sldId id="792" r:id="rId3"/>
    <p:sldId id="814" r:id="rId4"/>
    <p:sldId id="815" r:id="rId5"/>
    <p:sldId id="763" r:id="rId6"/>
    <p:sldId id="819" r:id="rId7"/>
    <p:sldId id="818" r:id="rId8"/>
    <p:sldId id="820" r:id="rId9"/>
    <p:sldId id="821" r:id="rId10"/>
    <p:sldId id="822" r:id="rId11"/>
    <p:sldId id="816" r:id="rId12"/>
    <p:sldId id="785" r:id="rId13"/>
    <p:sldId id="817" r:id="rId14"/>
    <p:sldId id="762" r:id="rId15"/>
    <p:sldId id="823" r:id="rId16"/>
    <p:sldId id="778" r:id="rId17"/>
    <p:sldId id="866" r:id="rId18"/>
    <p:sldId id="801" r:id="rId19"/>
    <p:sldId id="843" r:id="rId20"/>
    <p:sldId id="844" r:id="rId21"/>
    <p:sldId id="802" r:id="rId22"/>
    <p:sldId id="803" r:id="rId23"/>
    <p:sldId id="804" r:id="rId24"/>
    <p:sldId id="805" r:id="rId25"/>
    <p:sldId id="806" r:id="rId26"/>
    <p:sldId id="807" r:id="rId27"/>
    <p:sldId id="800" r:id="rId28"/>
    <p:sldId id="845" r:id="rId29"/>
    <p:sldId id="847" r:id="rId30"/>
    <p:sldId id="808" r:id="rId31"/>
    <p:sldId id="809" r:id="rId32"/>
    <p:sldId id="848" r:id="rId33"/>
    <p:sldId id="851" r:id="rId34"/>
    <p:sldId id="852" r:id="rId35"/>
    <p:sldId id="853" r:id="rId36"/>
    <p:sldId id="850" r:id="rId37"/>
    <p:sldId id="849" r:id="rId38"/>
    <p:sldId id="855" r:id="rId39"/>
    <p:sldId id="856" r:id="rId40"/>
    <p:sldId id="824" r:id="rId41"/>
    <p:sldId id="857" r:id="rId42"/>
    <p:sldId id="858" r:id="rId43"/>
    <p:sldId id="825" r:id="rId44"/>
    <p:sldId id="826" r:id="rId45"/>
    <p:sldId id="859" r:id="rId46"/>
    <p:sldId id="860" r:id="rId47"/>
    <p:sldId id="861" r:id="rId48"/>
    <p:sldId id="862" r:id="rId49"/>
    <p:sldId id="863" r:id="rId50"/>
    <p:sldId id="828" r:id="rId51"/>
    <p:sldId id="829" r:id="rId52"/>
    <p:sldId id="830" r:id="rId53"/>
    <p:sldId id="831" r:id="rId54"/>
    <p:sldId id="832" r:id="rId55"/>
    <p:sldId id="833" r:id="rId56"/>
    <p:sldId id="834" r:id="rId57"/>
    <p:sldId id="835" r:id="rId58"/>
    <p:sldId id="836" r:id="rId59"/>
    <p:sldId id="837" r:id="rId60"/>
    <p:sldId id="838" r:id="rId61"/>
    <p:sldId id="839" r:id="rId62"/>
    <p:sldId id="840" r:id="rId63"/>
    <p:sldId id="841" r:id="rId64"/>
    <p:sldId id="842" r:id="rId65"/>
    <p:sldId id="810" r:id="rId66"/>
    <p:sldId id="812" r:id="rId67"/>
    <p:sldId id="726" r:id="rId68"/>
    <p:sldId id="865" r:id="rId69"/>
    <p:sldId id="813" r:id="rId70"/>
  </p:sldIdLst>
  <p:sldSz cx="9144000" cy="6858000" type="screen4x3"/>
  <p:notesSz cx="7099300" cy="10234613"/>
  <p:defaultTextStyle>
    <a:defPPr>
      <a:defRPr lang="en-US"/>
    </a:defPPr>
    <a:lvl1pPr algn="l" rtl="0" fontAlgn="base">
      <a:spcBef>
        <a:spcPct val="0"/>
      </a:spcBef>
      <a:spcAft>
        <a:spcPct val="0"/>
      </a:spcAft>
      <a:defRPr sz="2000" kern="1200">
        <a:solidFill>
          <a:schemeClr val="tx1"/>
        </a:solidFill>
        <a:latin typeface="Times New Roman" pitchFamily="18" charset="0"/>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63" autoAdjust="0"/>
    <p:restoredTop sz="96374" autoAdjust="0"/>
  </p:normalViewPr>
  <p:slideViewPr>
    <p:cSldViewPr>
      <p:cViewPr varScale="1">
        <p:scale>
          <a:sx n="81" d="100"/>
          <a:sy n="81" d="100"/>
        </p:scale>
        <p:origin x="1963" y="67"/>
      </p:cViewPr>
      <p:guideLst>
        <p:guide orient="horz" pos="2160"/>
        <p:guide pos="2880"/>
      </p:guideLst>
    </p:cSldViewPr>
  </p:slideViewPr>
  <p:outlineViewPr>
    <p:cViewPr>
      <p:scale>
        <a:sx n="33" d="100"/>
        <a:sy n="33" d="100"/>
      </p:scale>
      <p:origin x="0" y="-1392"/>
    </p:cViewPr>
  </p:outlineViewPr>
  <p:notesTextViewPr>
    <p:cViewPr>
      <p:scale>
        <a:sx n="100" d="100"/>
        <a:sy n="100" d="100"/>
      </p:scale>
      <p:origin x="0" y="0"/>
    </p:cViewPr>
  </p:notesTextViewPr>
  <p:sorterViewPr>
    <p:cViewPr>
      <p:scale>
        <a:sx n="66" d="100"/>
        <a:sy n="66" d="100"/>
      </p:scale>
      <p:origin x="0" y="0"/>
    </p:cViewPr>
  </p:sorterViewPr>
  <p:notesViewPr>
    <p:cSldViewPr>
      <p:cViewPr>
        <p:scale>
          <a:sx n="200" d="100"/>
          <a:sy n="200" d="100"/>
        </p:scale>
        <p:origin x="43" y="-4253"/>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F12E6E-D1B6-4209-960C-D50E39490FCD}" type="doc">
      <dgm:prSet loTypeId="urn:microsoft.com/office/officeart/2008/layout/VerticalCurvedList" loCatId="list" qsTypeId="urn:microsoft.com/office/officeart/2005/8/quickstyle/simple3" qsCatId="simple" csTypeId="urn:microsoft.com/office/officeart/2005/8/colors/accent2_2" csCatId="accent2" phldr="1"/>
      <dgm:spPr/>
      <dgm:t>
        <a:bodyPr/>
        <a:lstStyle/>
        <a:p>
          <a:endParaRPr lang="en-US"/>
        </a:p>
      </dgm:t>
    </dgm:pt>
    <dgm:pt modelId="{CA7E712C-4C71-4643-A392-89022BD4C49D}">
      <dgm:prSet phldrT="[Texte]" custT="1"/>
      <dgm:spPr/>
      <dgm:t>
        <a:bodyPr/>
        <a:lstStyle/>
        <a:p>
          <a:r>
            <a:rPr lang="en-US" sz="2400" b="1" cap="none" spc="0" dirty="0" err="1">
              <a:ln/>
              <a:effectLst/>
            </a:rPr>
            <a:t>L’amélioration</a:t>
          </a:r>
          <a:r>
            <a:rPr lang="en-US" sz="2400" b="1" cap="none" spc="0" dirty="0">
              <a:ln/>
              <a:effectLst/>
            </a:rPr>
            <a:t> continue</a:t>
          </a:r>
        </a:p>
      </dgm:t>
    </dgm:pt>
    <dgm:pt modelId="{31F635DC-AA1A-4217-8B1F-521361B62AFD}" type="parTrans" cxnId="{B440AA28-DD62-423A-BD3C-2F489EB83EA3}">
      <dgm:prSet/>
      <dgm:spPr/>
      <dgm:t>
        <a:bodyPr/>
        <a:lstStyle/>
        <a:p>
          <a:endParaRPr lang="en-US" b="1" cap="none" spc="0">
            <a:ln/>
            <a:solidFill>
              <a:schemeClr val="accent4"/>
            </a:solidFill>
            <a:effectLst/>
          </a:endParaRPr>
        </a:p>
      </dgm:t>
    </dgm:pt>
    <dgm:pt modelId="{266E5B1B-796D-4071-A0B9-EC0CC31BB1B8}" type="sibTrans" cxnId="{B440AA28-DD62-423A-BD3C-2F489EB83EA3}">
      <dgm:prSet/>
      <dgm:spPr/>
      <dgm:t>
        <a:bodyPr/>
        <a:lstStyle/>
        <a:p>
          <a:endParaRPr lang="en-US" b="1" cap="none" spc="0">
            <a:ln/>
            <a:solidFill>
              <a:schemeClr val="accent4"/>
            </a:solidFill>
            <a:effectLst/>
          </a:endParaRPr>
        </a:p>
      </dgm:t>
    </dgm:pt>
    <dgm:pt modelId="{9643C233-E401-4BD0-AC60-3A545D65E705}">
      <dgm:prSet phldrT="[Texte]" custT="1"/>
      <dgm:spPr/>
      <dgm:t>
        <a:bodyPr/>
        <a:lstStyle/>
        <a:p>
          <a:r>
            <a:rPr lang="fr-FR" sz="2400" b="1" i="0" dirty="0"/>
            <a:t>Les outils de résolution de problèmes</a:t>
          </a:r>
          <a:endParaRPr lang="en-US" sz="2400" b="1" cap="none" spc="0" dirty="0">
            <a:ln/>
            <a:effectLst/>
          </a:endParaRPr>
        </a:p>
      </dgm:t>
    </dgm:pt>
    <dgm:pt modelId="{471FE37B-9A40-44C2-99C1-0643543B9168}" type="parTrans" cxnId="{4DA86D60-6B6C-4809-8D2E-711DB91D694D}">
      <dgm:prSet/>
      <dgm:spPr/>
      <dgm:t>
        <a:bodyPr/>
        <a:lstStyle/>
        <a:p>
          <a:endParaRPr lang="en-US" b="1" cap="none" spc="0">
            <a:ln/>
            <a:solidFill>
              <a:schemeClr val="accent4"/>
            </a:solidFill>
            <a:effectLst/>
          </a:endParaRPr>
        </a:p>
      </dgm:t>
    </dgm:pt>
    <dgm:pt modelId="{A14551DB-0446-4546-A239-34C582E09BCF}" type="sibTrans" cxnId="{4DA86D60-6B6C-4809-8D2E-711DB91D694D}">
      <dgm:prSet/>
      <dgm:spPr/>
      <dgm:t>
        <a:bodyPr/>
        <a:lstStyle/>
        <a:p>
          <a:endParaRPr lang="en-US" b="1" cap="none" spc="0">
            <a:ln/>
            <a:solidFill>
              <a:schemeClr val="accent4"/>
            </a:solidFill>
            <a:effectLst/>
          </a:endParaRPr>
        </a:p>
      </dgm:t>
    </dgm:pt>
    <dgm:pt modelId="{04C6BC37-6C7B-4A1E-A14F-66A65A024B4D}">
      <dgm:prSet custT="1"/>
      <dgm:spPr/>
      <dgm:t>
        <a:bodyPr/>
        <a:lstStyle/>
        <a:p>
          <a:r>
            <a:rPr lang="fr-FR" sz="2400" b="1" i="0" kern="1200" dirty="0">
              <a:solidFill>
                <a:srgbClr val="000000"/>
              </a:solidFill>
              <a:latin typeface="Tahoma"/>
              <a:ea typeface="+mn-ea"/>
              <a:cs typeface="+mn-cs"/>
            </a:rPr>
            <a:t>La méthode 8D</a:t>
          </a:r>
        </a:p>
      </dgm:t>
    </dgm:pt>
    <dgm:pt modelId="{B00D9B7F-DE48-403F-B552-6A2FFF2D4FA0}" type="parTrans" cxnId="{731C63AB-933A-4819-B22E-7AC8D66D8EBF}">
      <dgm:prSet/>
      <dgm:spPr/>
      <dgm:t>
        <a:bodyPr/>
        <a:lstStyle/>
        <a:p>
          <a:endParaRPr lang="fr-FR"/>
        </a:p>
      </dgm:t>
    </dgm:pt>
    <dgm:pt modelId="{0A4DFCA4-4B39-4291-AB4E-2C85B10A15BD}" type="sibTrans" cxnId="{731C63AB-933A-4819-B22E-7AC8D66D8EBF}">
      <dgm:prSet/>
      <dgm:spPr/>
      <dgm:t>
        <a:bodyPr/>
        <a:lstStyle/>
        <a:p>
          <a:endParaRPr lang="fr-FR"/>
        </a:p>
      </dgm:t>
    </dgm:pt>
    <dgm:pt modelId="{3BAA4AE0-B554-485D-8BE1-D156749993EE}" type="pres">
      <dgm:prSet presAssocID="{28F12E6E-D1B6-4209-960C-D50E39490FCD}" presName="Name0" presStyleCnt="0">
        <dgm:presLayoutVars>
          <dgm:chMax val="7"/>
          <dgm:chPref val="7"/>
          <dgm:dir/>
        </dgm:presLayoutVars>
      </dgm:prSet>
      <dgm:spPr/>
    </dgm:pt>
    <dgm:pt modelId="{8FCD35BB-F285-446A-93BF-A647825B5A5B}" type="pres">
      <dgm:prSet presAssocID="{28F12E6E-D1B6-4209-960C-D50E39490FCD}" presName="Name1" presStyleCnt="0"/>
      <dgm:spPr/>
    </dgm:pt>
    <dgm:pt modelId="{BD94C79C-59D2-4F87-AC2A-FC0663D19582}" type="pres">
      <dgm:prSet presAssocID="{28F12E6E-D1B6-4209-960C-D50E39490FCD}" presName="cycle" presStyleCnt="0"/>
      <dgm:spPr/>
    </dgm:pt>
    <dgm:pt modelId="{8B44C25F-93CF-4800-8D2C-48AF2348878A}" type="pres">
      <dgm:prSet presAssocID="{28F12E6E-D1B6-4209-960C-D50E39490FCD}" presName="srcNode" presStyleLbl="node1" presStyleIdx="0" presStyleCnt="3"/>
      <dgm:spPr/>
    </dgm:pt>
    <dgm:pt modelId="{03B6EF24-7444-4B61-8700-03C085FB2499}" type="pres">
      <dgm:prSet presAssocID="{28F12E6E-D1B6-4209-960C-D50E39490FCD}" presName="conn" presStyleLbl="parChTrans1D2" presStyleIdx="0" presStyleCnt="1"/>
      <dgm:spPr/>
    </dgm:pt>
    <dgm:pt modelId="{680CF41C-6B5C-440F-9D49-5024CC81F271}" type="pres">
      <dgm:prSet presAssocID="{28F12E6E-D1B6-4209-960C-D50E39490FCD}" presName="extraNode" presStyleLbl="node1" presStyleIdx="0" presStyleCnt="3"/>
      <dgm:spPr/>
    </dgm:pt>
    <dgm:pt modelId="{62DE0116-3CFD-4236-9507-EED76BB68A27}" type="pres">
      <dgm:prSet presAssocID="{28F12E6E-D1B6-4209-960C-D50E39490FCD}" presName="dstNode" presStyleLbl="node1" presStyleIdx="0" presStyleCnt="3"/>
      <dgm:spPr/>
    </dgm:pt>
    <dgm:pt modelId="{E562737D-EE27-4A57-8D05-76D44CF17A49}" type="pres">
      <dgm:prSet presAssocID="{CA7E712C-4C71-4643-A392-89022BD4C49D}" presName="text_1" presStyleLbl="node1" presStyleIdx="0" presStyleCnt="3">
        <dgm:presLayoutVars>
          <dgm:bulletEnabled val="1"/>
        </dgm:presLayoutVars>
      </dgm:prSet>
      <dgm:spPr/>
    </dgm:pt>
    <dgm:pt modelId="{FC854A87-1EB2-4098-9B7B-F97F359427DC}" type="pres">
      <dgm:prSet presAssocID="{CA7E712C-4C71-4643-A392-89022BD4C49D}" presName="accent_1" presStyleCnt="0"/>
      <dgm:spPr/>
    </dgm:pt>
    <dgm:pt modelId="{7F7345BE-810D-47B1-B2B3-AF25C89BA7BF}" type="pres">
      <dgm:prSet presAssocID="{CA7E712C-4C71-4643-A392-89022BD4C49D}" presName="accentRepeatNode" presStyleLbl="solidFgAcc1" presStyleIdx="0" presStyleCnt="3"/>
      <dgm:spPr/>
    </dgm:pt>
    <dgm:pt modelId="{B794541A-BB75-4B98-BB8C-52A3886AB250}" type="pres">
      <dgm:prSet presAssocID="{9643C233-E401-4BD0-AC60-3A545D65E705}" presName="text_2" presStyleLbl="node1" presStyleIdx="1" presStyleCnt="3">
        <dgm:presLayoutVars>
          <dgm:bulletEnabled val="1"/>
        </dgm:presLayoutVars>
      </dgm:prSet>
      <dgm:spPr/>
    </dgm:pt>
    <dgm:pt modelId="{F844D2DA-3CED-4E99-9555-83623FABD14D}" type="pres">
      <dgm:prSet presAssocID="{9643C233-E401-4BD0-AC60-3A545D65E705}" presName="accent_2" presStyleCnt="0"/>
      <dgm:spPr/>
    </dgm:pt>
    <dgm:pt modelId="{A9790773-E97D-46E1-9C7E-454ECCD024AD}" type="pres">
      <dgm:prSet presAssocID="{9643C233-E401-4BD0-AC60-3A545D65E705}" presName="accentRepeatNode" presStyleLbl="solidFgAcc1" presStyleIdx="1" presStyleCnt="3"/>
      <dgm:spPr/>
    </dgm:pt>
    <dgm:pt modelId="{433CC392-BC40-4C07-9068-67B7EFD568F4}" type="pres">
      <dgm:prSet presAssocID="{04C6BC37-6C7B-4A1E-A14F-66A65A024B4D}" presName="text_3" presStyleLbl="node1" presStyleIdx="2" presStyleCnt="3">
        <dgm:presLayoutVars>
          <dgm:bulletEnabled val="1"/>
        </dgm:presLayoutVars>
      </dgm:prSet>
      <dgm:spPr/>
    </dgm:pt>
    <dgm:pt modelId="{9B68CF61-56A5-4B6A-950D-8F7A5A684BBA}" type="pres">
      <dgm:prSet presAssocID="{04C6BC37-6C7B-4A1E-A14F-66A65A024B4D}" presName="accent_3" presStyleCnt="0"/>
      <dgm:spPr/>
    </dgm:pt>
    <dgm:pt modelId="{074DD717-43BA-43D6-BD17-4D94DA3310EA}" type="pres">
      <dgm:prSet presAssocID="{04C6BC37-6C7B-4A1E-A14F-66A65A024B4D}" presName="accentRepeatNode" presStyleLbl="solidFgAcc1" presStyleIdx="2" presStyleCnt="3"/>
      <dgm:spPr/>
    </dgm:pt>
  </dgm:ptLst>
  <dgm:cxnLst>
    <dgm:cxn modelId="{9AAF5309-F8C2-4A07-9891-758CCBA12365}" type="presOf" srcId="{CA7E712C-4C71-4643-A392-89022BD4C49D}" destId="{E562737D-EE27-4A57-8D05-76D44CF17A49}" srcOrd="0" destOrd="0" presId="urn:microsoft.com/office/officeart/2008/layout/VerticalCurvedList"/>
    <dgm:cxn modelId="{B440AA28-DD62-423A-BD3C-2F489EB83EA3}" srcId="{28F12E6E-D1B6-4209-960C-D50E39490FCD}" destId="{CA7E712C-4C71-4643-A392-89022BD4C49D}" srcOrd="0" destOrd="0" parTransId="{31F635DC-AA1A-4217-8B1F-521361B62AFD}" sibTransId="{266E5B1B-796D-4071-A0B9-EC0CC31BB1B8}"/>
    <dgm:cxn modelId="{8A50C637-33C3-4960-A974-A54E2EC9B60D}" type="presOf" srcId="{28F12E6E-D1B6-4209-960C-D50E39490FCD}" destId="{3BAA4AE0-B554-485D-8BE1-D156749993EE}" srcOrd="0" destOrd="0" presId="urn:microsoft.com/office/officeart/2008/layout/VerticalCurvedList"/>
    <dgm:cxn modelId="{4DA86D60-6B6C-4809-8D2E-711DB91D694D}" srcId="{28F12E6E-D1B6-4209-960C-D50E39490FCD}" destId="{9643C233-E401-4BD0-AC60-3A545D65E705}" srcOrd="1" destOrd="0" parTransId="{471FE37B-9A40-44C2-99C1-0643543B9168}" sibTransId="{A14551DB-0446-4546-A239-34C582E09BCF}"/>
    <dgm:cxn modelId="{D56B6C7C-1647-4254-9163-7A9A495FA874}" type="presOf" srcId="{9643C233-E401-4BD0-AC60-3A545D65E705}" destId="{B794541A-BB75-4B98-BB8C-52A3886AB250}" srcOrd="0" destOrd="0" presId="urn:microsoft.com/office/officeart/2008/layout/VerticalCurvedList"/>
    <dgm:cxn modelId="{731C63AB-933A-4819-B22E-7AC8D66D8EBF}" srcId="{28F12E6E-D1B6-4209-960C-D50E39490FCD}" destId="{04C6BC37-6C7B-4A1E-A14F-66A65A024B4D}" srcOrd="2" destOrd="0" parTransId="{B00D9B7F-DE48-403F-B552-6A2FFF2D4FA0}" sibTransId="{0A4DFCA4-4B39-4291-AB4E-2C85B10A15BD}"/>
    <dgm:cxn modelId="{31A6C9C6-1439-495C-AB34-BEF54720882B}" type="presOf" srcId="{04C6BC37-6C7B-4A1E-A14F-66A65A024B4D}" destId="{433CC392-BC40-4C07-9068-67B7EFD568F4}" srcOrd="0" destOrd="0" presId="urn:microsoft.com/office/officeart/2008/layout/VerticalCurvedList"/>
    <dgm:cxn modelId="{60CCF2F4-7B06-42D8-B041-958C14C61336}" type="presOf" srcId="{266E5B1B-796D-4071-A0B9-EC0CC31BB1B8}" destId="{03B6EF24-7444-4B61-8700-03C085FB2499}" srcOrd="0" destOrd="0" presId="urn:microsoft.com/office/officeart/2008/layout/VerticalCurvedList"/>
    <dgm:cxn modelId="{E033E7E6-9F31-40DC-BF97-663F6E68AE20}" type="presParOf" srcId="{3BAA4AE0-B554-485D-8BE1-D156749993EE}" destId="{8FCD35BB-F285-446A-93BF-A647825B5A5B}" srcOrd="0" destOrd="0" presId="urn:microsoft.com/office/officeart/2008/layout/VerticalCurvedList"/>
    <dgm:cxn modelId="{07C2E6B7-7B2D-4EEA-8588-DA003118AB11}" type="presParOf" srcId="{8FCD35BB-F285-446A-93BF-A647825B5A5B}" destId="{BD94C79C-59D2-4F87-AC2A-FC0663D19582}" srcOrd="0" destOrd="0" presId="urn:microsoft.com/office/officeart/2008/layout/VerticalCurvedList"/>
    <dgm:cxn modelId="{0D2BF3F8-DE7D-4FC6-9BB8-BC404C89A87A}" type="presParOf" srcId="{BD94C79C-59D2-4F87-AC2A-FC0663D19582}" destId="{8B44C25F-93CF-4800-8D2C-48AF2348878A}" srcOrd="0" destOrd="0" presId="urn:microsoft.com/office/officeart/2008/layout/VerticalCurvedList"/>
    <dgm:cxn modelId="{7C933793-E02E-40A1-B764-E4D5A94762FE}" type="presParOf" srcId="{BD94C79C-59D2-4F87-AC2A-FC0663D19582}" destId="{03B6EF24-7444-4B61-8700-03C085FB2499}" srcOrd="1" destOrd="0" presId="urn:microsoft.com/office/officeart/2008/layout/VerticalCurvedList"/>
    <dgm:cxn modelId="{EFE08689-199E-483B-9012-0FBCA6867329}" type="presParOf" srcId="{BD94C79C-59D2-4F87-AC2A-FC0663D19582}" destId="{680CF41C-6B5C-440F-9D49-5024CC81F271}" srcOrd="2" destOrd="0" presId="urn:microsoft.com/office/officeart/2008/layout/VerticalCurvedList"/>
    <dgm:cxn modelId="{D771E784-0CE5-41A0-BF6F-8D6B46DA1A29}" type="presParOf" srcId="{BD94C79C-59D2-4F87-AC2A-FC0663D19582}" destId="{62DE0116-3CFD-4236-9507-EED76BB68A27}" srcOrd="3" destOrd="0" presId="urn:microsoft.com/office/officeart/2008/layout/VerticalCurvedList"/>
    <dgm:cxn modelId="{2138B399-0662-4F30-8FE5-DC3BE0D48A27}" type="presParOf" srcId="{8FCD35BB-F285-446A-93BF-A647825B5A5B}" destId="{E562737D-EE27-4A57-8D05-76D44CF17A49}" srcOrd="1" destOrd="0" presId="urn:microsoft.com/office/officeart/2008/layout/VerticalCurvedList"/>
    <dgm:cxn modelId="{5EDE33DB-0BC3-4AB2-898B-5C6138613933}" type="presParOf" srcId="{8FCD35BB-F285-446A-93BF-A647825B5A5B}" destId="{FC854A87-1EB2-4098-9B7B-F97F359427DC}" srcOrd="2" destOrd="0" presId="urn:microsoft.com/office/officeart/2008/layout/VerticalCurvedList"/>
    <dgm:cxn modelId="{A53D1140-E09C-4148-91D2-D7055233E3E8}" type="presParOf" srcId="{FC854A87-1EB2-4098-9B7B-F97F359427DC}" destId="{7F7345BE-810D-47B1-B2B3-AF25C89BA7BF}" srcOrd="0" destOrd="0" presId="urn:microsoft.com/office/officeart/2008/layout/VerticalCurvedList"/>
    <dgm:cxn modelId="{B05B06A8-D33C-4CE7-95BB-AB7A284118F8}" type="presParOf" srcId="{8FCD35BB-F285-446A-93BF-A647825B5A5B}" destId="{B794541A-BB75-4B98-BB8C-52A3886AB250}" srcOrd="3" destOrd="0" presId="urn:microsoft.com/office/officeart/2008/layout/VerticalCurvedList"/>
    <dgm:cxn modelId="{D88CCD88-DA73-411A-BDEF-B2DFD4A1F3EC}" type="presParOf" srcId="{8FCD35BB-F285-446A-93BF-A647825B5A5B}" destId="{F844D2DA-3CED-4E99-9555-83623FABD14D}" srcOrd="4" destOrd="0" presId="urn:microsoft.com/office/officeart/2008/layout/VerticalCurvedList"/>
    <dgm:cxn modelId="{BEC5A0B0-5ECB-4C0A-98F4-71B0ED7F95B6}" type="presParOf" srcId="{F844D2DA-3CED-4E99-9555-83623FABD14D}" destId="{A9790773-E97D-46E1-9C7E-454ECCD024AD}" srcOrd="0" destOrd="0" presId="urn:microsoft.com/office/officeart/2008/layout/VerticalCurvedList"/>
    <dgm:cxn modelId="{9106EC52-DA82-488C-81ED-7CEBA3EA418D}" type="presParOf" srcId="{8FCD35BB-F285-446A-93BF-A647825B5A5B}" destId="{433CC392-BC40-4C07-9068-67B7EFD568F4}" srcOrd="5" destOrd="0" presId="urn:microsoft.com/office/officeart/2008/layout/VerticalCurvedList"/>
    <dgm:cxn modelId="{27AE0222-9999-4858-B8FF-EC8B52653C63}" type="presParOf" srcId="{8FCD35BB-F285-446A-93BF-A647825B5A5B}" destId="{9B68CF61-56A5-4B6A-950D-8F7A5A684BBA}" srcOrd="6" destOrd="0" presId="urn:microsoft.com/office/officeart/2008/layout/VerticalCurvedList"/>
    <dgm:cxn modelId="{0101DB13-AC5F-4606-961A-DA330CEDE24A}" type="presParOf" srcId="{9B68CF61-56A5-4B6A-950D-8F7A5A684BBA}" destId="{074DD717-43BA-43D6-BD17-4D94DA3310E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F12E6E-D1B6-4209-960C-D50E39490FCD}" type="doc">
      <dgm:prSet loTypeId="urn:microsoft.com/office/officeart/2008/layout/VerticalCurvedList" loCatId="list" qsTypeId="urn:microsoft.com/office/officeart/2005/8/quickstyle/simple3" qsCatId="simple" csTypeId="urn:microsoft.com/office/officeart/2005/8/colors/accent2_2" csCatId="accent2" phldr="1"/>
      <dgm:spPr/>
      <dgm:t>
        <a:bodyPr/>
        <a:lstStyle/>
        <a:p>
          <a:endParaRPr lang="en-US"/>
        </a:p>
      </dgm:t>
    </dgm:pt>
    <dgm:pt modelId="{CA7E712C-4C71-4643-A392-89022BD4C49D}">
      <dgm:prSet phldrT="[Texte]" custT="1"/>
      <dgm:spPr/>
      <dgm:t>
        <a:bodyPr/>
        <a:lstStyle/>
        <a:p>
          <a:r>
            <a:rPr lang="en-US" sz="2400" b="1" cap="none" spc="0" dirty="0" err="1">
              <a:ln/>
              <a:solidFill>
                <a:srgbClr val="FF0000"/>
              </a:solidFill>
              <a:effectLst/>
            </a:rPr>
            <a:t>L’amélioration</a:t>
          </a:r>
          <a:r>
            <a:rPr lang="en-US" sz="2400" b="1" cap="none" spc="0" dirty="0">
              <a:ln/>
              <a:solidFill>
                <a:srgbClr val="FF0000"/>
              </a:solidFill>
              <a:effectLst/>
            </a:rPr>
            <a:t> continue</a:t>
          </a:r>
        </a:p>
      </dgm:t>
    </dgm:pt>
    <dgm:pt modelId="{31F635DC-AA1A-4217-8B1F-521361B62AFD}" type="parTrans" cxnId="{B440AA28-DD62-423A-BD3C-2F489EB83EA3}">
      <dgm:prSet/>
      <dgm:spPr/>
      <dgm:t>
        <a:bodyPr/>
        <a:lstStyle/>
        <a:p>
          <a:endParaRPr lang="en-US" b="1" cap="none" spc="0">
            <a:ln/>
            <a:solidFill>
              <a:schemeClr val="accent4"/>
            </a:solidFill>
            <a:effectLst/>
          </a:endParaRPr>
        </a:p>
      </dgm:t>
    </dgm:pt>
    <dgm:pt modelId="{266E5B1B-796D-4071-A0B9-EC0CC31BB1B8}" type="sibTrans" cxnId="{B440AA28-DD62-423A-BD3C-2F489EB83EA3}">
      <dgm:prSet/>
      <dgm:spPr/>
      <dgm:t>
        <a:bodyPr/>
        <a:lstStyle/>
        <a:p>
          <a:endParaRPr lang="en-US" b="1" cap="none" spc="0">
            <a:ln/>
            <a:solidFill>
              <a:schemeClr val="accent4"/>
            </a:solidFill>
            <a:effectLst/>
          </a:endParaRPr>
        </a:p>
      </dgm:t>
    </dgm:pt>
    <dgm:pt modelId="{9643C233-E401-4BD0-AC60-3A545D65E705}">
      <dgm:prSet phldrT="[Texte]" custT="1"/>
      <dgm:spPr/>
      <dgm:t>
        <a:bodyPr/>
        <a:lstStyle/>
        <a:p>
          <a:r>
            <a:rPr lang="fr-FR" sz="2400" b="1" i="0" dirty="0"/>
            <a:t>Les outils de résolution de problèmes</a:t>
          </a:r>
          <a:endParaRPr lang="en-US" sz="2400" b="1" cap="none" spc="0" dirty="0">
            <a:ln/>
            <a:effectLst/>
          </a:endParaRPr>
        </a:p>
      </dgm:t>
    </dgm:pt>
    <dgm:pt modelId="{471FE37B-9A40-44C2-99C1-0643543B9168}" type="parTrans" cxnId="{4DA86D60-6B6C-4809-8D2E-711DB91D694D}">
      <dgm:prSet/>
      <dgm:spPr/>
      <dgm:t>
        <a:bodyPr/>
        <a:lstStyle/>
        <a:p>
          <a:endParaRPr lang="en-US" b="1" cap="none" spc="0">
            <a:ln/>
            <a:solidFill>
              <a:schemeClr val="accent4"/>
            </a:solidFill>
            <a:effectLst/>
          </a:endParaRPr>
        </a:p>
      </dgm:t>
    </dgm:pt>
    <dgm:pt modelId="{A14551DB-0446-4546-A239-34C582E09BCF}" type="sibTrans" cxnId="{4DA86D60-6B6C-4809-8D2E-711DB91D694D}">
      <dgm:prSet/>
      <dgm:spPr/>
      <dgm:t>
        <a:bodyPr/>
        <a:lstStyle/>
        <a:p>
          <a:endParaRPr lang="en-US" b="1" cap="none" spc="0">
            <a:ln/>
            <a:solidFill>
              <a:schemeClr val="accent4"/>
            </a:solidFill>
            <a:effectLst/>
          </a:endParaRPr>
        </a:p>
      </dgm:t>
    </dgm:pt>
    <dgm:pt modelId="{04C6BC37-6C7B-4A1E-A14F-66A65A024B4D}">
      <dgm:prSet custT="1"/>
      <dgm:spPr/>
      <dgm:t>
        <a:bodyPr/>
        <a:lstStyle/>
        <a:p>
          <a:r>
            <a:rPr lang="fr-FR" sz="2400" b="1" i="0" kern="1200" dirty="0">
              <a:solidFill>
                <a:srgbClr val="000000"/>
              </a:solidFill>
              <a:latin typeface="Tahoma"/>
              <a:ea typeface="+mn-ea"/>
              <a:cs typeface="+mn-cs"/>
            </a:rPr>
            <a:t>La méthode 8D</a:t>
          </a:r>
        </a:p>
      </dgm:t>
    </dgm:pt>
    <dgm:pt modelId="{B00D9B7F-DE48-403F-B552-6A2FFF2D4FA0}" type="parTrans" cxnId="{731C63AB-933A-4819-B22E-7AC8D66D8EBF}">
      <dgm:prSet/>
      <dgm:spPr/>
      <dgm:t>
        <a:bodyPr/>
        <a:lstStyle/>
        <a:p>
          <a:endParaRPr lang="fr-FR"/>
        </a:p>
      </dgm:t>
    </dgm:pt>
    <dgm:pt modelId="{0A4DFCA4-4B39-4291-AB4E-2C85B10A15BD}" type="sibTrans" cxnId="{731C63AB-933A-4819-B22E-7AC8D66D8EBF}">
      <dgm:prSet/>
      <dgm:spPr/>
      <dgm:t>
        <a:bodyPr/>
        <a:lstStyle/>
        <a:p>
          <a:endParaRPr lang="fr-FR"/>
        </a:p>
      </dgm:t>
    </dgm:pt>
    <dgm:pt modelId="{3BAA4AE0-B554-485D-8BE1-D156749993EE}" type="pres">
      <dgm:prSet presAssocID="{28F12E6E-D1B6-4209-960C-D50E39490FCD}" presName="Name0" presStyleCnt="0">
        <dgm:presLayoutVars>
          <dgm:chMax val="7"/>
          <dgm:chPref val="7"/>
          <dgm:dir/>
        </dgm:presLayoutVars>
      </dgm:prSet>
      <dgm:spPr/>
    </dgm:pt>
    <dgm:pt modelId="{8FCD35BB-F285-446A-93BF-A647825B5A5B}" type="pres">
      <dgm:prSet presAssocID="{28F12E6E-D1B6-4209-960C-D50E39490FCD}" presName="Name1" presStyleCnt="0"/>
      <dgm:spPr/>
    </dgm:pt>
    <dgm:pt modelId="{BD94C79C-59D2-4F87-AC2A-FC0663D19582}" type="pres">
      <dgm:prSet presAssocID="{28F12E6E-D1B6-4209-960C-D50E39490FCD}" presName="cycle" presStyleCnt="0"/>
      <dgm:spPr/>
    </dgm:pt>
    <dgm:pt modelId="{8B44C25F-93CF-4800-8D2C-48AF2348878A}" type="pres">
      <dgm:prSet presAssocID="{28F12E6E-D1B6-4209-960C-D50E39490FCD}" presName="srcNode" presStyleLbl="node1" presStyleIdx="0" presStyleCnt="3"/>
      <dgm:spPr/>
    </dgm:pt>
    <dgm:pt modelId="{03B6EF24-7444-4B61-8700-03C085FB2499}" type="pres">
      <dgm:prSet presAssocID="{28F12E6E-D1B6-4209-960C-D50E39490FCD}" presName="conn" presStyleLbl="parChTrans1D2" presStyleIdx="0" presStyleCnt="1"/>
      <dgm:spPr/>
    </dgm:pt>
    <dgm:pt modelId="{680CF41C-6B5C-440F-9D49-5024CC81F271}" type="pres">
      <dgm:prSet presAssocID="{28F12E6E-D1B6-4209-960C-D50E39490FCD}" presName="extraNode" presStyleLbl="node1" presStyleIdx="0" presStyleCnt="3"/>
      <dgm:spPr/>
    </dgm:pt>
    <dgm:pt modelId="{62DE0116-3CFD-4236-9507-EED76BB68A27}" type="pres">
      <dgm:prSet presAssocID="{28F12E6E-D1B6-4209-960C-D50E39490FCD}" presName="dstNode" presStyleLbl="node1" presStyleIdx="0" presStyleCnt="3"/>
      <dgm:spPr/>
    </dgm:pt>
    <dgm:pt modelId="{E562737D-EE27-4A57-8D05-76D44CF17A49}" type="pres">
      <dgm:prSet presAssocID="{CA7E712C-4C71-4643-A392-89022BD4C49D}" presName="text_1" presStyleLbl="node1" presStyleIdx="0" presStyleCnt="3">
        <dgm:presLayoutVars>
          <dgm:bulletEnabled val="1"/>
        </dgm:presLayoutVars>
      </dgm:prSet>
      <dgm:spPr/>
    </dgm:pt>
    <dgm:pt modelId="{FC854A87-1EB2-4098-9B7B-F97F359427DC}" type="pres">
      <dgm:prSet presAssocID="{CA7E712C-4C71-4643-A392-89022BD4C49D}" presName="accent_1" presStyleCnt="0"/>
      <dgm:spPr/>
    </dgm:pt>
    <dgm:pt modelId="{7F7345BE-810D-47B1-B2B3-AF25C89BA7BF}" type="pres">
      <dgm:prSet presAssocID="{CA7E712C-4C71-4643-A392-89022BD4C49D}" presName="accentRepeatNode" presStyleLbl="solidFgAcc1" presStyleIdx="0" presStyleCnt="3"/>
      <dgm:spPr/>
    </dgm:pt>
    <dgm:pt modelId="{B794541A-BB75-4B98-BB8C-52A3886AB250}" type="pres">
      <dgm:prSet presAssocID="{9643C233-E401-4BD0-AC60-3A545D65E705}" presName="text_2" presStyleLbl="node1" presStyleIdx="1" presStyleCnt="3">
        <dgm:presLayoutVars>
          <dgm:bulletEnabled val="1"/>
        </dgm:presLayoutVars>
      </dgm:prSet>
      <dgm:spPr/>
    </dgm:pt>
    <dgm:pt modelId="{F844D2DA-3CED-4E99-9555-83623FABD14D}" type="pres">
      <dgm:prSet presAssocID="{9643C233-E401-4BD0-AC60-3A545D65E705}" presName="accent_2" presStyleCnt="0"/>
      <dgm:spPr/>
    </dgm:pt>
    <dgm:pt modelId="{A9790773-E97D-46E1-9C7E-454ECCD024AD}" type="pres">
      <dgm:prSet presAssocID="{9643C233-E401-4BD0-AC60-3A545D65E705}" presName="accentRepeatNode" presStyleLbl="solidFgAcc1" presStyleIdx="1" presStyleCnt="3"/>
      <dgm:spPr/>
    </dgm:pt>
    <dgm:pt modelId="{433CC392-BC40-4C07-9068-67B7EFD568F4}" type="pres">
      <dgm:prSet presAssocID="{04C6BC37-6C7B-4A1E-A14F-66A65A024B4D}" presName="text_3" presStyleLbl="node1" presStyleIdx="2" presStyleCnt="3">
        <dgm:presLayoutVars>
          <dgm:bulletEnabled val="1"/>
        </dgm:presLayoutVars>
      </dgm:prSet>
      <dgm:spPr/>
    </dgm:pt>
    <dgm:pt modelId="{9B68CF61-56A5-4B6A-950D-8F7A5A684BBA}" type="pres">
      <dgm:prSet presAssocID="{04C6BC37-6C7B-4A1E-A14F-66A65A024B4D}" presName="accent_3" presStyleCnt="0"/>
      <dgm:spPr/>
    </dgm:pt>
    <dgm:pt modelId="{074DD717-43BA-43D6-BD17-4D94DA3310EA}" type="pres">
      <dgm:prSet presAssocID="{04C6BC37-6C7B-4A1E-A14F-66A65A024B4D}" presName="accentRepeatNode" presStyleLbl="solidFgAcc1" presStyleIdx="2" presStyleCnt="3"/>
      <dgm:spPr/>
    </dgm:pt>
  </dgm:ptLst>
  <dgm:cxnLst>
    <dgm:cxn modelId="{9AAF5309-F8C2-4A07-9891-758CCBA12365}" type="presOf" srcId="{CA7E712C-4C71-4643-A392-89022BD4C49D}" destId="{E562737D-EE27-4A57-8D05-76D44CF17A49}" srcOrd="0" destOrd="0" presId="urn:microsoft.com/office/officeart/2008/layout/VerticalCurvedList"/>
    <dgm:cxn modelId="{B440AA28-DD62-423A-BD3C-2F489EB83EA3}" srcId="{28F12E6E-D1B6-4209-960C-D50E39490FCD}" destId="{CA7E712C-4C71-4643-A392-89022BD4C49D}" srcOrd="0" destOrd="0" parTransId="{31F635DC-AA1A-4217-8B1F-521361B62AFD}" sibTransId="{266E5B1B-796D-4071-A0B9-EC0CC31BB1B8}"/>
    <dgm:cxn modelId="{8A50C637-33C3-4960-A974-A54E2EC9B60D}" type="presOf" srcId="{28F12E6E-D1B6-4209-960C-D50E39490FCD}" destId="{3BAA4AE0-B554-485D-8BE1-D156749993EE}" srcOrd="0" destOrd="0" presId="urn:microsoft.com/office/officeart/2008/layout/VerticalCurvedList"/>
    <dgm:cxn modelId="{4DA86D60-6B6C-4809-8D2E-711DB91D694D}" srcId="{28F12E6E-D1B6-4209-960C-D50E39490FCD}" destId="{9643C233-E401-4BD0-AC60-3A545D65E705}" srcOrd="1" destOrd="0" parTransId="{471FE37B-9A40-44C2-99C1-0643543B9168}" sibTransId="{A14551DB-0446-4546-A239-34C582E09BCF}"/>
    <dgm:cxn modelId="{D56B6C7C-1647-4254-9163-7A9A495FA874}" type="presOf" srcId="{9643C233-E401-4BD0-AC60-3A545D65E705}" destId="{B794541A-BB75-4B98-BB8C-52A3886AB250}" srcOrd="0" destOrd="0" presId="urn:microsoft.com/office/officeart/2008/layout/VerticalCurvedList"/>
    <dgm:cxn modelId="{731C63AB-933A-4819-B22E-7AC8D66D8EBF}" srcId="{28F12E6E-D1B6-4209-960C-D50E39490FCD}" destId="{04C6BC37-6C7B-4A1E-A14F-66A65A024B4D}" srcOrd="2" destOrd="0" parTransId="{B00D9B7F-DE48-403F-B552-6A2FFF2D4FA0}" sibTransId="{0A4DFCA4-4B39-4291-AB4E-2C85B10A15BD}"/>
    <dgm:cxn modelId="{31A6C9C6-1439-495C-AB34-BEF54720882B}" type="presOf" srcId="{04C6BC37-6C7B-4A1E-A14F-66A65A024B4D}" destId="{433CC392-BC40-4C07-9068-67B7EFD568F4}" srcOrd="0" destOrd="0" presId="urn:microsoft.com/office/officeart/2008/layout/VerticalCurvedList"/>
    <dgm:cxn modelId="{60CCF2F4-7B06-42D8-B041-958C14C61336}" type="presOf" srcId="{266E5B1B-796D-4071-A0B9-EC0CC31BB1B8}" destId="{03B6EF24-7444-4B61-8700-03C085FB2499}" srcOrd="0" destOrd="0" presId="urn:microsoft.com/office/officeart/2008/layout/VerticalCurvedList"/>
    <dgm:cxn modelId="{E033E7E6-9F31-40DC-BF97-663F6E68AE20}" type="presParOf" srcId="{3BAA4AE0-B554-485D-8BE1-D156749993EE}" destId="{8FCD35BB-F285-446A-93BF-A647825B5A5B}" srcOrd="0" destOrd="0" presId="urn:microsoft.com/office/officeart/2008/layout/VerticalCurvedList"/>
    <dgm:cxn modelId="{07C2E6B7-7B2D-4EEA-8588-DA003118AB11}" type="presParOf" srcId="{8FCD35BB-F285-446A-93BF-A647825B5A5B}" destId="{BD94C79C-59D2-4F87-AC2A-FC0663D19582}" srcOrd="0" destOrd="0" presId="urn:microsoft.com/office/officeart/2008/layout/VerticalCurvedList"/>
    <dgm:cxn modelId="{0D2BF3F8-DE7D-4FC6-9BB8-BC404C89A87A}" type="presParOf" srcId="{BD94C79C-59D2-4F87-AC2A-FC0663D19582}" destId="{8B44C25F-93CF-4800-8D2C-48AF2348878A}" srcOrd="0" destOrd="0" presId="urn:microsoft.com/office/officeart/2008/layout/VerticalCurvedList"/>
    <dgm:cxn modelId="{7C933793-E02E-40A1-B764-E4D5A94762FE}" type="presParOf" srcId="{BD94C79C-59D2-4F87-AC2A-FC0663D19582}" destId="{03B6EF24-7444-4B61-8700-03C085FB2499}" srcOrd="1" destOrd="0" presId="urn:microsoft.com/office/officeart/2008/layout/VerticalCurvedList"/>
    <dgm:cxn modelId="{EFE08689-199E-483B-9012-0FBCA6867329}" type="presParOf" srcId="{BD94C79C-59D2-4F87-AC2A-FC0663D19582}" destId="{680CF41C-6B5C-440F-9D49-5024CC81F271}" srcOrd="2" destOrd="0" presId="urn:microsoft.com/office/officeart/2008/layout/VerticalCurvedList"/>
    <dgm:cxn modelId="{D771E784-0CE5-41A0-BF6F-8D6B46DA1A29}" type="presParOf" srcId="{BD94C79C-59D2-4F87-AC2A-FC0663D19582}" destId="{62DE0116-3CFD-4236-9507-EED76BB68A27}" srcOrd="3" destOrd="0" presId="urn:microsoft.com/office/officeart/2008/layout/VerticalCurvedList"/>
    <dgm:cxn modelId="{2138B399-0662-4F30-8FE5-DC3BE0D48A27}" type="presParOf" srcId="{8FCD35BB-F285-446A-93BF-A647825B5A5B}" destId="{E562737D-EE27-4A57-8D05-76D44CF17A49}" srcOrd="1" destOrd="0" presId="urn:microsoft.com/office/officeart/2008/layout/VerticalCurvedList"/>
    <dgm:cxn modelId="{5EDE33DB-0BC3-4AB2-898B-5C6138613933}" type="presParOf" srcId="{8FCD35BB-F285-446A-93BF-A647825B5A5B}" destId="{FC854A87-1EB2-4098-9B7B-F97F359427DC}" srcOrd="2" destOrd="0" presId="urn:microsoft.com/office/officeart/2008/layout/VerticalCurvedList"/>
    <dgm:cxn modelId="{A53D1140-E09C-4148-91D2-D7055233E3E8}" type="presParOf" srcId="{FC854A87-1EB2-4098-9B7B-F97F359427DC}" destId="{7F7345BE-810D-47B1-B2B3-AF25C89BA7BF}" srcOrd="0" destOrd="0" presId="urn:microsoft.com/office/officeart/2008/layout/VerticalCurvedList"/>
    <dgm:cxn modelId="{B05B06A8-D33C-4CE7-95BB-AB7A284118F8}" type="presParOf" srcId="{8FCD35BB-F285-446A-93BF-A647825B5A5B}" destId="{B794541A-BB75-4B98-BB8C-52A3886AB250}" srcOrd="3" destOrd="0" presId="urn:microsoft.com/office/officeart/2008/layout/VerticalCurvedList"/>
    <dgm:cxn modelId="{D88CCD88-DA73-411A-BDEF-B2DFD4A1F3EC}" type="presParOf" srcId="{8FCD35BB-F285-446A-93BF-A647825B5A5B}" destId="{F844D2DA-3CED-4E99-9555-83623FABD14D}" srcOrd="4" destOrd="0" presId="urn:microsoft.com/office/officeart/2008/layout/VerticalCurvedList"/>
    <dgm:cxn modelId="{BEC5A0B0-5ECB-4C0A-98F4-71B0ED7F95B6}" type="presParOf" srcId="{F844D2DA-3CED-4E99-9555-83623FABD14D}" destId="{A9790773-E97D-46E1-9C7E-454ECCD024AD}" srcOrd="0" destOrd="0" presId="urn:microsoft.com/office/officeart/2008/layout/VerticalCurvedList"/>
    <dgm:cxn modelId="{9106EC52-DA82-488C-81ED-7CEBA3EA418D}" type="presParOf" srcId="{8FCD35BB-F285-446A-93BF-A647825B5A5B}" destId="{433CC392-BC40-4C07-9068-67B7EFD568F4}" srcOrd="5" destOrd="0" presId="urn:microsoft.com/office/officeart/2008/layout/VerticalCurvedList"/>
    <dgm:cxn modelId="{27AE0222-9999-4858-B8FF-EC8B52653C63}" type="presParOf" srcId="{8FCD35BB-F285-446A-93BF-A647825B5A5B}" destId="{9B68CF61-56A5-4B6A-950D-8F7A5A684BBA}" srcOrd="6" destOrd="0" presId="urn:microsoft.com/office/officeart/2008/layout/VerticalCurvedList"/>
    <dgm:cxn modelId="{0101DB13-AC5F-4606-961A-DA330CEDE24A}" type="presParOf" srcId="{9B68CF61-56A5-4B6A-950D-8F7A5A684BBA}" destId="{074DD717-43BA-43D6-BD17-4D94DA3310E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F12E6E-D1B6-4209-960C-D50E39490FCD}" type="doc">
      <dgm:prSet loTypeId="urn:microsoft.com/office/officeart/2008/layout/VerticalCurvedList" loCatId="list" qsTypeId="urn:microsoft.com/office/officeart/2005/8/quickstyle/simple3" qsCatId="simple" csTypeId="urn:microsoft.com/office/officeart/2005/8/colors/accent2_2" csCatId="accent2" phldr="1"/>
      <dgm:spPr/>
      <dgm:t>
        <a:bodyPr/>
        <a:lstStyle/>
        <a:p>
          <a:endParaRPr lang="en-US"/>
        </a:p>
      </dgm:t>
    </dgm:pt>
    <dgm:pt modelId="{CA7E712C-4C71-4643-A392-89022BD4C49D}">
      <dgm:prSet phldrT="[Texte]" custT="1"/>
      <dgm:spPr/>
      <dgm:t>
        <a:bodyPr/>
        <a:lstStyle/>
        <a:p>
          <a:r>
            <a:rPr lang="en-US" sz="2400" b="1" cap="none" spc="0" dirty="0" err="1">
              <a:ln/>
              <a:effectLst/>
            </a:rPr>
            <a:t>L’amélioration</a:t>
          </a:r>
          <a:r>
            <a:rPr lang="en-US" sz="2400" b="1" cap="none" spc="0" dirty="0">
              <a:ln/>
              <a:effectLst/>
            </a:rPr>
            <a:t> continue</a:t>
          </a:r>
        </a:p>
      </dgm:t>
    </dgm:pt>
    <dgm:pt modelId="{31F635DC-AA1A-4217-8B1F-521361B62AFD}" type="parTrans" cxnId="{B440AA28-DD62-423A-BD3C-2F489EB83EA3}">
      <dgm:prSet/>
      <dgm:spPr/>
      <dgm:t>
        <a:bodyPr/>
        <a:lstStyle/>
        <a:p>
          <a:endParaRPr lang="en-US" b="1" cap="none" spc="0">
            <a:ln/>
            <a:solidFill>
              <a:schemeClr val="accent4"/>
            </a:solidFill>
            <a:effectLst/>
          </a:endParaRPr>
        </a:p>
      </dgm:t>
    </dgm:pt>
    <dgm:pt modelId="{266E5B1B-796D-4071-A0B9-EC0CC31BB1B8}" type="sibTrans" cxnId="{B440AA28-DD62-423A-BD3C-2F489EB83EA3}">
      <dgm:prSet/>
      <dgm:spPr/>
      <dgm:t>
        <a:bodyPr/>
        <a:lstStyle/>
        <a:p>
          <a:endParaRPr lang="en-US" b="1" cap="none" spc="0">
            <a:ln/>
            <a:solidFill>
              <a:schemeClr val="accent4"/>
            </a:solidFill>
            <a:effectLst/>
          </a:endParaRPr>
        </a:p>
      </dgm:t>
    </dgm:pt>
    <dgm:pt modelId="{9643C233-E401-4BD0-AC60-3A545D65E705}">
      <dgm:prSet phldrT="[Texte]" custT="1"/>
      <dgm:spPr/>
      <dgm:t>
        <a:bodyPr/>
        <a:lstStyle/>
        <a:p>
          <a:r>
            <a:rPr lang="fr-FR" sz="2400" b="1" i="0" dirty="0">
              <a:solidFill>
                <a:srgbClr val="FF0000"/>
              </a:solidFill>
            </a:rPr>
            <a:t>Les outils de résolution de problèmes</a:t>
          </a:r>
          <a:endParaRPr lang="en-US" sz="2400" b="1" cap="none" spc="0" dirty="0">
            <a:ln/>
            <a:solidFill>
              <a:srgbClr val="FF0000"/>
            </a:solidFill>
            <a:effectLst/>
          </a:endParaRPr>
        </a:p>
      </dgm:t>
    </dgm:pt>
    <dgm:pt modelId="{471FE37B-9A40-44C2-99C1-0643543B9168}" type="parTrans" cxnId="{4DA86D60-6B6C-4809-8D2E-711DB91D694D}">
      <dgm:prSet/>
      <dgm:spPr/>
      <dgm:t>
        <a:bodyPr/>
        <a:lstStyle/>
        <a:p>
          <a:endParaRPr lang="en-US" b="1" cap="none" spc="0">
            <a:ln/>
            <a:solidFill>
              <a:schemeClr val="accent4"/>
            </a:solidFill>
            <a:effectLst/>
          </a:endParaRPr>
        </a:p>
      </dgm:t>
    </dgm:pt>
    <dgm:pt modelId="{A14551DB-0446-4546-A239-34C582E09BCF}" type="sibTrans" cxnId="{4DA86D60-6B6C-4809-8D2E-711DB91D694D}">
      <dgm:prSet/>
      <dgm:spPr/>
      <dgm:t>
        <a:bodyPr/>
        <a:lstStyle/>
        <a:p>
          <a:endParaRPr lang="en-US" b="1" cap="none" spc="0">
            <a:ln/>
            <a:solidFill>
              <a:schemeClr val="accent4"/>
            </a:solidFill>
            <a:effectLst/>
          </a:endParaRPr>
        </a:p>
      </dgm:t>
    </dgm:pt>
    <dgm:pt modelId="{04C6BC37-6C7B-4A1E-A14F-66A65A024B4D}">
      <dgm:prSet custT="1"/>
      <dgm:spPr/>
      <dgm:t>
        <a:bodyPr/>
        <a:lstStyle/>
        <a:p>
          <a:r>
            <a:rPr lang="fr-FR" sz="2400" b="1" i="0" kern="1200" dirty="0">
              <a:solidFill>
                <a:srgbClr val="000000"/>
              </a:solidFill>
              <a:latin typeface="Tahoma"/>
              <a:ea typeface="+mn-ea"/>
              <a:cs typeface="+mn-cs"/>
            </a:rPr>
            <a:t>La méthode 8D</a:t>
          </a:r>
        </a:p>
      </dgm:t>
    </dgm:pt>
    <dgm:pt modelId="{B00D9B7F-DE48-403F-B552-6A2FFF2D4FA0}" type="parTrans" cxnId="{731C63AB-933A-4819-B22E-7AC8D66D8EBF}">
      <dgm:prSet/>
      <dgm:spPr/>
      <dgm:t>
        <a:bodyPr/>
        <a:lstStyle/>
        <a:p>
          <a:endParaRPr lang="fr-FR"/>
        </a:p>
      </dgm:t>
    </dgm:pt>
    <dgm:pt modelId="{0A4DFCA4-4B39-4291-AB4E-2C85B10A15BD}" type="sibTrans" cxnId="{731C63AB-933A-4819-B22E-7AC8D66D8EBF}">
      <dgm:prSet/>
      <dgm:spPr/>
      <dgm:t>
        <a:bodyPr/>
        <a:lstStyle/>
        <a:p>
          <a:endParaRPr lang="fr-FR"/>
        </a:p>
      </dgm:t>
    </dgm:pt>
    <dgm:pt modelId="{3BAA4AE0-B554-485D-8BE1-D156749993EE}" type="pres">
      <dgm:prSet presAssocID="{28F12E6E-D1B6-4209-960C-D50E39490FCD}" presName="Name0" presStyleCnt="0">
        <dgm:presLayoutVars>
          <dgm:chMax val="7"/>
          <dgm:chPref val="7"/>
          <dgm:dir/>
        </dgm:presLayoutVars>
      </dgm:prSet>
      <dgm:spPr/>
    </dgm:pt>
    <dgm:pt modelId="{8FCD35BB-F285-446A-93BF-A647825B5A5B}" type="pres">
      <dgm:prSet presAssocID="{28F12E6E-D1B6-4209-960C-D50E39490FCD}" presName="Name1" presStyleCnt="0"/>
      <dgm:spPr/>
    </dgm:pt>
    <dgm:pt modelId="{BD94C79C-59D2-4F87-AC2A-FC0663D19582}" type="pres">
      <dgm:prSet presAssocID="{28F12E6E-D1B6-4209-960C-D50E39490FCD}" presName="cycle" presStyleCnt="0"/>
      <dgm:spPr/>
    </dgm:pt>
    <dgm:pt modelId="{8B44C25F-93CF-4800-8D2C-48AF2348878A}" type="pres">
      <dgm:prSet presAssocID="{28F12E6E-D1B6-4209-960C-D50E39490FCD}" presName="srcNode" presStyleLbl="node1" presStyleIdx="0" presStyleCnt="3"/>
      <dgm:spPr/>
    </dgm:pt>
    <dgm:pt modelId="{03B6EF24-7444-4B61-8700-03C085FB2499}" type="pres">
      <dgm:prSet presAssocID="{28F12E6E-D1B6-4209-960C-D50E39490FCD}" presName="conn" presStyleLbl="parChTrans1D2" presStyleIdx="0" presStyleCnt="1"/>
      <dgm:spPr/>
    </dgm:pt>
    <dgm:pt modelId="{680CF41C-6B5C-440F-9D49-5024CC81F271}" type="pres">
      <dgm:prSet presAssocID="{28F12E6E-D1B6-4209-960C-D50E39490FCD}" presName="extraNode" presStyleLbl="node1" presStyleIdx="0" presStyleCnt="3"/>
      <dgm:spPr/>
    </dgm:pt>
    <dgm:pt modelId="{62DE0116-3CFD-4236-9507-EED76BB68A27}" type="pres">
      <dgm:prSet presAssocID="{28F12E6E-D1B6-4209-960C-D50E39490FCD}" presName="dstNode" presStyleLbl="node1" presStyleIdx="0" presStyleCnt="3"/>
      <dgm:spPr/>
    </dgm:pt>
    <dgm:pt modelId="{E562737D-EE27-4A57-8D05-76D44CF17A49}" type="pres">
      <dgm:prSet presAssocID="{CA7E712C-4C71-4643-A392-89022BD4C49D}" presName="text_1" presStyleLbl="node1" presStyleIdx="0" presStyleCnt="3">
        <dgm:presLayoutVars>
          <dgm:bulletEnabled val="1"/>
        </dgm:presLayoutVars>
      </dgm:prSet>
      <dgm:spPr/>
    </dgm:pt>
    <dgm:pt modelId="{FC854A87-1EB2-4098-9B7B-F97F359427DC}" type="pres">
      <dgm:prSet presAssocID="{CA7E712C-4C71-4643-A392-89022BD4C49D}" presName="accent_1" presStyleCnt="0"/>
      <dgm:spPr/>
    </dgm:pt>
    <dgm:pt modelId="{7F7345BE-810D-47B1-B2B3-AF25C89BA7BF}" type="pres">
      <dgm:prSet presAssocID="{CA7E712C-4C71-4643-A392-89022BD4C49D}" presName="accentRepeatNode" presStyleLbl="solidFgAcc1" presStyleIdx="0" presStyleCnt="3"/>
      <dgm:spPr/>
    </dgm:pt>
    <dgm:pt modelId="{B794541A-BB75-4B98-BB8C-52A3886AB250}" type="pres">
      <dgm:prSet presAssocID="{9643C233-E401-4BD0-AC60-3A545D65E705}" presName="text_2" presStyleLbl="node1" presStyleIdx="1" presStyleCnt="3">
        <dgm:presLayoutVars>
          <dgm:bulletEnabled val="1"/>
        </dgm:presLayoutVars>
      </dgm:prSet>
      <dgm:spPr/>
    </dgm:pt>
    <dgm:pt modelId="{F844D2DA-3CED-4E99-9555-83623FABD14D}" type="pres">
      <dgm:prSet presAssocID="{9643C233-E401-4BD0-AC60-3A545D65E705}" presName="accent_2" presStyleCnt="0"/>
      <dgm:spPr/>
    </dgm:pt>
    <dgm:pt modelId="{A9790773-E97D-46E1-9C7E-454ECCD024AD}" type="pres">
      <dgm:prSet presAssocID="{9643C233-E401-4BD0-AC60-3A545D65E705}" presName="accentRepeatNode" presStyleLbl="solidFgAcc1" presStyleIdx="1" presStyleCnt="3"/>
      <dgm:spPr/>
    </dgm:pt>
    <dgm:pt modelId="{433CC392-BC40-4C07-9068-67B7EFD568F4}" type="pres">
      <dgm:prSet presAssocID="{04C6BC37-6C7B-4A1E-A14F-66A65A024B4D}" presName="text_3" presStyleLbl="node1" presStyleIdx="2" presStyleCnt="3">
        <dgm:presLayoutVars>
          <dgm:bulletEnabled val="1"/>
        </dgm:presLayoutVars>
      </dgm:prSet>
      <dgm:spPr/>
    </dgm:pt>
    <dgm:pt modelId="{9B68CF61-56A5-4B6A-950D-8F7A5A684BBA}" type="pres">
      <dgm:prSet presAssocID="{04C6BC37-6C7B-4A1E-A14F-66A65A024B4D}" presName="accent_3" presStyleCnt="0"/>
      <dgm:spPr/>
    </dgm:pt>
    <dgm:pt modelId="{074DD717-43BA-43D6-BD17-4D94DA3310EA}" type="pres">
      <dgm:prSet presAssocID="{04C6BC37-6C7B-4A1E-A14F-66A65A024B4D}" presName="accentRepeatNode" presStyleLbl="solidFgAcc1" presStyleIdx="2" presStyleCnt="3"/>
      <dgm:spPr/>
    </dgm:pt>
  </dgm:ptLst>
  <dgm:cxnLst>
    <dgm:cxn modelId="{9AAF5309-F8C2-4A07-9891-758CCBA12365}" type="presOf" srcId="{CA7E712C-4C71-4643-A392-89022BD4C49D}" destId="{E562737D-EE27-4A57-8D05-76D44CF17A49}" srcOrd="0" destOrd="0" presId="urn:microsoft.com/office/officeart/2008/layout/VerticalCurvedList"/>
    <dgm:cxn modelId="{B440AA28-DD62-423A-BD3C-2F489EB83EA3}" srcId="{28F12E6E-D1B6-4209-960C-D50E39490FCD}" destId="{CA7E712C-4C71-4643-A392-89022BD4C49D}" srcOrd="0" destOrd="0" parTransId="{31F635DC-AA1A-4217-8B1F-521361B62AFD}" sibTransId="{266E5B1B-796D-4071-A0B9-EC0CC31BB1B8}"/>
    <dgm:cxn modelId="{8A50C637-33C3-4960-A974-A54E2EC9B60D}" type="presOf" srcId="{28F12E6E-D1B6-4209-960C-D50E39490FCD}" destId="{3BAA4AE0-B554-485D-8BE1-D156749993EE}" srcOrd="0" destOrd="0" presId="urn:microsoft.com/office/officeart/2008/layout/VerticalCurvedList"/>
    <dgm:cxn modelId="{4DA86D60-6B6C-4809-8D2E-711DB91D694D}" srcId="{28F12E6E-D1B6-4209-960C-D50E39490FCD}" destId="{9643C233-E401-4BD0-AC60-3A545D65E705}" srcOrd="1" destOrd="0" parTransId="{471FE37B-9A40-44C2-99C1-0643543B9168}" sibTransId="{A14551DB-0446-4546-A239-34C582E09BCF}"/>
    <dgm:cxn modelId="{D56B6C7C-1647-4254-9163-7A9A495FA874}" type="presOf" srcId="{9643C233-E401-4BD0-AC60-3A545D65E705}" destId="{B794541A-BB75-4B98-BB8C-52A3886AB250}" srcOrd="0" destOrd="0" presId="urn:microsoft.com/office/officeart/2008/layout/VerticalCurvedList"/>
    <dgm:cxn modelId="{731C63AB-933A-4819-B22E-7AC8D66D8EBF}" srcId="{28F12E6E-D1B6-4209-960C-D50E39490FCD}" destId="{04C6BC37-6C7B-4A1E-A14F-66A65A024B4D}" srcOrd="2" destOrd="0" parTransId="{B00D9B7F-DE48-403F-B552-6A2FFF2D4FA0}" sibTransId="{0A4DFCA4-4B39-4291-AB4E-2C85B10A15BD}"/>
    <dgm:cxn modelId="{31A6C9C6-1439-495C-AB34-BEF54720882B}" type="presOf" srcId="{04C6BC37-6C7B-4A1E-A14F-66A65A024B4D}" destId="{433CC392-BC40-4C07-9068-67B7EFD568F4}" srcOrd="0" destOrd="0" presId="urn:microsoft.com/office/officeart/2008/layout/VerticalCurvedList"/>
    <dgm:cxn modelId="{60CCF2F4-7B06-42D8-B041-958C14C61336}" type="presOf" srcId="{266E5B1B-796D-4071-A0B9-EC0CC31BB1B8}" destId="{03B6EF24-7444-4B61-8700-03C085FB2499}" srcOrd="0" destOrd="0" presId="urn:microsoft.com/office/officeart/2008/layout/VerticalCurvedList"/>
    <dgm:cxn modelId="{E033E7E6-9F31-40DC-BF97-663F6E68AE20}" type="presParOf" srcId="{3BAA4AE0-B554-485D-8BE1-D156749993EE}" destId="{8FCD35BB-F285-446A-93BF-A647825B5A5B}" srcOrd="0" destOrd="0" presId="urn:microsoft.com/office/officeart/2008/layout/VerticalCurvedList"/>
    <dgm:cxn modelId="{07C2E6B7-7B2D-4EEA-8588-DA003118AB11}" type="presParOf" srcId="{8FCD35BB-F285-446A-93BF-A647825B5A5B}" destId="{BD94C79C-59D2-4F87-AC2A-FC0663D19582}" srcOrd="0" destOrd="0" presId="urn:microsoft.com/office/officeart/2008/layout/VerticalCurvedList"/>
    <dgm:cxn modelId="{0D2BF3F8-DE7D-4FC6-9BB8-BC404C89A87A}" type="presParOf" srcId="{BD94C79C-59D2-4F87-AC2A-FC0663D19582}" destId="{8B44C25F-93CF-4800-8D2C-48AF2348878A}" srcOrd="0" destOrd="0" presId="urn:microsoft.com/office/officeart/2008/layout/VerticalCurvedList"/>
    <dgm:cxn modelId="{7C933793-E02E-40A1-B764-E4D5A94762FE}" type="presParOf" srcId="{BD94C79C-59D2-4F87-AC2A-FC0663D19582}" destId="{03B6EF24-7444-4B61-8700-03C085FB2499}" srcOrd="1" destOrd="0" presId="urn:microsoft.com/office/officeart/2008/layout/VerticalCurvedList"/>
    <dgm:cxn modelId="{EFE08689-199E-483B-9012-0FBCA6867329}" type="presParOf" srcId="{BD94C79C-59D2-4F87-AC2A-FC0663D19582}" destId="{680CF41C-6B5C-440F-9D49-5024CC81F271}" srcOrd="2" destOrd="0" presId="urn:microsoft.com/office/officeart/2008/layout/VerticalCurvedList"/>
    <dgm:cxn modelId="{D771E784-0CE5-41A0-BF6F-8D6B46DA1A29}" type="presParOf" srcId="{BD94C79C-59D2-4F87-AC2A-FC0663D19582}" destId="{62DE0116-3CFD-4236-9507-EED76BB68A27}" srcOrd="3" destOrd="0" presId="urn:microsoft.com/office/officeart/2008/layout/VerticalCurvedList"/>
    <dgm:cxn modelId="{2138B399-0662-4F30-8FE5-DC3BE0D48A27}" type="presParOf" srcId="{8FCD35BB-F285-446A-93BF-A647825B5A5B}" destId="{E562737D-EE27-4A57-8D05-76D44CF17A49}" srcOrd="1" destOrd="0" presId="urn:microsoft.com/office/officeart/2008/layout/VerticalCurvedList"/>
    <dgm:cxn modelId="{5EDE33DB-0BC3-4AB2-898B-5C6138613933}" type="presParOf" srcId="{8FCD35BB-F285-446A-93BF-A647825B5A5B}" destId="{FC854A87-1EB2-4098-9B7B-F97F359427DC}" srcOrd="2" destOrd="0" presId="urn:microsoft.com/office/officeart/2008/layout/VerticalCurvedList"/>
    <dgm:cxn modelId="{A53D1140-E09C-4148-91D2-D7055233E3E8}" type="presParOf" srcId="{FC854A87-1EB2-4098-9B7B-F97F359427DC}" destId="{7F7345BE-810D-47B1-B2B3-AF25C89BA7BF}" srcOrd="0" destOrd="0" presId="urn:microsoft.com/office/officeart/2008/layout/VerticalCurvedList"/>
    <dgm:cxn modelId="{B05B06A8-D33C-4CE7-95BB-AB7A284118F8}" type="presParOf" srcId="{8FCD35BB-F285-446A-93BF-A647825B5A5B}" destId="{B794541A-BB75-4B98-BB8C-52A3886AB250}" srcOrd="3" destOrd="0" presId="urn:microsoft.com/office/officeart/2008/layout/VerticalCurvedList"/>
    <dgm:cxn modelId="{D88CCD88-DA73-411A-BDEF-B2DFD4A1F3EC}" type="presParOf" srcId="{8FCD35BB-F285-446A-93BF-A647825B5A5B}" destId="{F844D2DA-3CED-4E99-9555-83623FABD14D}" srcOrd="4" destOrd="0" presId="urn:microsoft.com/office/officeart/2008/layout/VerticalCurvedList"/>
    <dgm:cxn modelId="{BEC5A0B0-5ECB-4C0A-98F4-71B0ED7F95B6}" type="presParOf" srcId="{F844D2DA-3CED-4E99-9555-83623FABD14D}" destId="{A9790773-E97D-46E1-9C7E-454ECCD024AD}" srcOrd="0" destOrd="0" presId="urn:microsoft.com/office/officeart/2008/layout/VerticalCurvedList"/>
    <dgm:cxn modelId="{9106EC52-DA82-488C-81ED-7CEBA3EA418D}" type="presParOf" srcId="{8FCD35BB-F285-446A-93BF-A647825B5A5B}" destId="{433CC392-BC40-4C07-9068-67B7EFD568F4}" srcOrd="5" destOrd="0" presId="urn:microsoft.com/office/officeart/2008/layout/VerticalCurvedList"/>
    <dgm:cxn modelId="{27AE0222-9999-4858-B8FF-EC8B52653C63}" type="presParOf" srcId="{8FCD35BB-F285-446A-93BF-A647825B5A5B}" destId="{9B68CF61-56A5-4B6A-950D-8F7A5A684BBA}" srcOrd="6" destOrd="0" presId="urn:microsoft.com/office/officeart/2008/layout/VerticalCurvedList"/>
    <dgm:cxn modelId="{0101DB13-AC5F-4606-961A-DA330CEDE24A}" type="presParOf" srcId="{9B68CF61-56A5-4B6A-950D-8F7A5A684BBA}" destId="{074DD717-43BA-43D6-BD17-4D94DA3310E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B6EF24-7444-4B61-8700-03C085FB2499}">
      <dsp:nvSpPr>
        <dsp:cNvPr id="0" name=""/>
        <dsp:cNvSpPr/>
      </dsp:nvSpPr>
      <dsp:spPr>
        <a:xfrm>
          <a:off x="-5291522" y="-810449"/>
          <a:ext cx="6301418" cy="6301418"/>
        </a:xfrm>
        <a:prstGeom prst="blockArc">
          <a:avLst>
            <a:gd name="adj1" fmla="val 18900000"/>
            <a:gd name="adj2" fmla="val 2700000"/>
            <a:gd name="adj3" fmla="val 343"/>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62737D-EE27-4A57-8D05-76D44CF17A49}">
      <dsp:nvSpPr>
        <dsp:cNvPr id="0" name=""/>
        <dsp:cNvSpPr/>
      </dsp:nvSpPr>
      <dsp:spPr>
        <a:xfrm>
          <a:off x="649656" y="468052"/>
          <a:ext cx="6702576" cy="93610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cap="none" spc="0" dirty="0" err="1">
              <a:ln/>
              <a:effectLst/>
            </a:rPr>
            <a:t>L’amélioration</a:t>
          </a:r>
          <a:r>
            <a:rPr lang="en-US" sz="2400" b="1" kern="1200" cap="none" spc="0" dirty="0">
              <a:ln/>
              <a:effectLst/>
            </a:rPr>
            <a:t> continue</a:t>
          </a:r>
        </a:p>
      </dsp:txBody>
      <dsp:txXfrm>
        <a:off x="649656" y="468052"/>
        <a:ext cx="6702576" cy="936104"/>
      </dsp:txXfrm>
    </dsp:sp>
    <dsp:sp modelId="{7F7345BE-810D-47B1-B2B3-AF25C89BA7BF}">
      <dsp:nvSpPr>
        <dsp:cNvPr id="0" name=""/>
        <dsp:cNvSpPr/>
      </dsp:nvSpPr>
      <dsp:spPr>
        <a:xfrm>
          <a:off x="64591" y="351039"/>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B794541A-BB75-4B98-BB8C-52A3886AB250}">
      <dsp:nvSpPr>
        <dsp:cNvPr id="0" name=""/>
        <dsp:cNvSpPr/>
      </dsp:nvSpPr>
      <dsp:spPr>
        <a:xfrm>
          <a:off x="989929" y="1872208"/>
          <a:ext cx="6362302" cy="93610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i="0" kern="1200" dirty="0"/>
            <a:t>Les outils de résolution de problèmes</a:t>
          </a:r>
          <a:endParaRPr lang="en-US" sz="2400" b="1" kern="1200" cap="none" spc="0" dirty="0">
            <a:ln/>
            <a:effectLst/>
          </a:endParaRPr>
        </a:p>
      </dsp:txBody>
      <dsp:txXfrm>
        <a:off x="989929" y="1872208"/>
        <a:ext cx="6362302" cy="936104"/>
      </dsp:txXfrm>
    </dsp:sp>
    <dsp:sp modelId="{A9790773-E97D-46E1-9C7E-454ECCD024AD}">
      <dsp:nvSpPr>
        <dsp:cNvPr id="0" name=""/>
        <dsp:cNvSpPr/>
      </dsp:nvSpPr>
      <dsp:spPr>
        <a:xfrm>
          <a:off x="404864" y="1755195"/>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33CC392-BC40-4C07-9068-67B7EFD568F4}">
      <dsp:nvSpPr>
        <dsp:cNvPr id="0" name=""/>
        <dsp:cNvSpPr/>
      </dsp:nvSpPr>
      <dsp:spPr>
        <a:xfrm>
          <a:off x="649656" y="3276364"/>
          <a:ext cx="6702576" cy="93610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i="0" kern="1200" dirty="0">
              <a:solidFill>
                <a:srgbClr val="000000"/>
              </a:solidFill>
              <a:latin typeface="Tahoma"/>
              <a:ea typeface="+mn-ea"/>
              <a:cs typeface="+mn-cs"/>
            </a:rPr>
            <a:t>La méthode 8D</a:t>
          </a:r>
        </a:p>
      </dsp:txBody>
      <dsp:txXfrm>
        <a:off x="649656" y="3276364"/>
        <a:ext cx="6702576" cy="936104"/>
      </dsp:txXfrm>
    </dsp:sp>
    <dsp:sp modelId="{074DD717-43BA-43D6-BD17-4D94DA3310EA}">
      <dsp:nvSpPr>
        <dsp:cNvPr id="0" name=""/>
        <dsp:cNvSpPr/>
      </dsp:nvSpPr>
      <dsp:spPr>
        <a:xfrm>
          <a:off x="64591" y="3159351"/>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B6EF24-7444-4B61-8700-03C085FB2499}">
      <dsp:nvSpPr>
        <dsp:cNvPr id="0" name=""/>
        <dsp:cNvSpPr/>
      </dsp:nvSpPr>
      <dsp:spPr>
        <a:xfrm>
          <a:off x="-5291522" y="-810449"/>
          <a:ext cx="6301418" cy="6301418"/>
        </a:xfrm>
        <a:prstGeom prst="blockArc">
          <a:avLst>
            <a:gd name="adj1" fmla="val 18900000"/>
            <a:gd name="adj2" fmla="val 2700000"/>
            <a:gd name="adj3" fmla="val 343"/>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62737D-EE27-4A57-8D05-76D44CF17A49}">
      <dsp:nvSpPr>
        <dsp:cNvPr id="0" name=""/>
        <dsp:cNvSpPr/>
      </dsp:nvSpPr>
      <dsp:spPr>
        <a:xfrm>
          <a:off x="649656" y="468052"/>
          <a:ext cx="6702576" cy="93610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cap="none" spc="0" dirty="0" err="1">
              <a:ln/>
              <a:solidFill>
                <a:srgbClr val="FF0000"/>
              </a:solidFill>
              <a:effectLst/>
            </a:rPr>
            <a:t>L’amélioration</a:t>
          </a:r>
          <a:r>
            <a:rPr lang="en-US" sz="2400" b="1" kern="1200" cap="none" spc="0" dirty="0">
              <a:ln/>
              <a:solidFill>
                <a:srgbClr val="FF0000"/>
              </a:solidFill>
              <a:effectLst/>
            </a:rPr>
            <a:t> continue</a:t>
          </a:r>
        </a:p>
      </dsp:txBody>
      <dsp:txXfrm>
        <a:off x="649656" y="468052"/>
        <a:ext cx="6702576" cy="936104"/>
      </dsp:txXfrm>
    </dsp:sp>
    <dsp:sp modelId="{7F7345BE-810D-47B1-B2B3-AF25C89BA7BF}">
      <dsp:nvSpPr>
        <dsp:cNvPr id="0" name=""/>
        <dsp:cNvSpPr/>
      </dsp:nvSpPr>
      <dsp:spPr>
        <a:xfrm>
          <a:off x="64591" y="351039"/>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B794541A-BB75-4B98-BB8C-52A3886AB250}">
      <dsp:nvSpPr>
        <dsp:cNvPr id="0" name=""/>
        <dsp:cNvSpPr/>
      </dsp:nvSpPr>
      <dsp:spPr>
        <a:xfrm>
          <a:off x="989929" y="1872208"/>
          <a:ext cx="6362302" cy="93610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i="0" kern="1200" dirty="0"/>
            <a:t>Les outils de résolution de problèmes</a:t>
          </a:r>
          <a:endParaRPr lang="en-US" sz="2400" b="1" kern="1200" cap="none" spc="0" dirty="0">
            <a:ln/>
            <a:effectLst/>
          </a:endParaRPr>
        </a:p>
      </dsp:txBody>
      <dsp:txXfrm>
        <a:off x="989929" y="1872208"/>
        <a:ext cx="6362302" cy="936104"/>
      </dsp:txXfrm>
    </dsp:sp>
    <dsp:sp modelId="{A9790773-E97D-46E1-9C7E-454ECCD024AD}">
      <dsp:nvSpPr>
        <dsp:cNvPr id="0" name=""/>
        <dsp:cNvSpPr/>
      </dsp:nvSpPr>
      <dsp:spPr>
        <a:xfrm>
          <a:off x="404864" y="1755195"/>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33CC392-BC40-4C07-9068-67B7EFD568F4}">
      <dsp:nvSpPr>
        <dsp:cNvPr id="0" name=""/>
        <dsp:cNvSpPr/>
      </dsp:nvSpPr>
      <dsp:spPr>
        <a:xfrm>
          <a:off x="649656" y="3276364"/>
          <a:ext cx="6702576" cy="93610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i="0" kern="1200" dirty="0">
              <a:solidFill>
                <a:srgbClr val="000000"/>
              </a:solidFill>
              <a:latin typeface="Tahoma"/>
              <a:ea typeface="+mn-ea"/>
              <a:cs typeface="+mn-cs"/>
            </a:rPr>
            <a:t>La méthode 8D</a:t>
          </a:r>
        </a:p>
      </dsp:txBody>
      <dsp:txXfrm>
        <a:off x="649656" y="3276364"/>
        <a:ext cx="6702576" cy="936104"/>
      </dsp:txXfrm>
    </dsp:sp>
    <dsp:sp modelId="{074DD717-43BA-43D6-BD17-4D94DA3310EA}">
      <dsp:nvSpPr>
        <dsp:cNvPr id="0" name=""/>
        <dsp:cNvSpPr/>
      </dsp:nvSpPr>
      <dsp:spPr>
        <a:xfrm>
          <a:off x="64591" y="3159351"/>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B6EF24-7444-4B61-8700-03C085FB2499}">
      <dsp:nvSpPr>
        <dsp:cNvPr id="0" name=""/>
        <dsp:cNvSpPr/>
      </dsp:nvSpPr>
      <dsp:spPr>
        <a:xfrm>
          <a:off x="-5291522" y="-810449"/>
          <a:ext cx="6301418" cy="6301418"/>
        </a:xfrm>
        <a:prstGeom prst="blockArc">
          <a:avLst>
            <a:gd name="adj1" fmla="val 18900000"/>
            <a:gd name="adj2" fmla="val 2700000"/>
            <a:gd name="adj3" fmla="val 343"/>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62737D-EE27-4A57-8D05-76D44CF17A49}">
      <dsp:nvSpPr>
        <dsp:cNvPr id="0" name=""/>
        <dsp:cNvSpPr/>
      </dsp:nvSpPr>
      <dsp:spPr>
        <a:xfrm>
          <a:off x="649656" y="468052"/>
          <a:ext cx="6702576" cy="93610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cap="none" spc="0" dirty="0" err="1">
              <a:ln/>
              <a:effectLst/>
            </a:rPr>
            <a:t>L’amélioration</a:t>
          </a:r>
          <a:r>
            <a:rPr lang="en-US" sz="2400" b="1" kern="1200" cap="none" spc="0" dirty="0">
              <a:ln/>
              <a:effectLst/>
            </a:rPr>
            <a:t> continue</a:t>
          </a:r>
        </a:p>
      </dsp:txBody>
      <dsp:txXfrm>
        <a:off x="649656" y="468052"/>
        <a:ext cx="6702576" cy="936104"/>
      </dsp:txXfrm>
    </dsp:sp>
    <dsp:sp modelId="{7F7345BE-810D-47B1-B2B3-AF25C89BA7BF}">
      <dsp:nvSpPr>
        <dsp:cNvPr id="0" name=""/>
        <dsp:cNvSpPr/>
      </dsp:nvSpPr>
      <dsp:spPr>
        <a:xfrm>
          <a:off x="64591" y="351039"/>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B794541A-BB75-4B98-BB8C-52A3886AB250}">
      <dsp:nvSpPr>
        <dsp:cNvPr id="0" name=""/>
        <dsp:cNvSpPr/>
      </dsp:nvSpPr>
      <dsp:spPr>
        <a:xfrm>
          <a:off x="989929" y="1872208"/>
          <a:ext cx="6362302" cy="93610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i="0" kern="1200" dirty="0">
              <a:solidFill>
                <a:srgbClr val="FF0000"/>
              </a:solidFill>
            </a:rPr>
            <a:t>Les outils de résolution de problèmes</a:t>
          </a:r>
          <a:endParaRPr lang="en-US" sz="2400" b="1" kern="1200" cap="none" spc="0" dirty="0">
            <a:ln/>
            <a:solidFill>
              <a:srgbClr val="FF0000"/>
            </a:solidFill>
            <a:effectLst/>
          </a:endParaRPr>
        </a:p>
      </dsp:txBody>
      <dsp:txXfrm>
        <a:off x="989929" y="1872208"/>
        <a:ext cx="6362302" cy="936104"/>
      </dsp:txXfrm>
    </dsp:sp>
    <dsp:sp modelId="{A9790773-E97D-46E1-9C7E-454ECCD024AD}">
      <dsp:nvSpPr>
        <dsp:cNvPr id="0" name=""/>
        <dsp:cNvSpPr/>
      </dsp:nvSpPr>
      <dsp:spPr>
        <a:xfrm>
          <a:off x="404864" y="1755195"/>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33CC392-BC40-4C07-9068-67B7EFD568F4}">
      <dsp:nvSpPr>
        <dsp:cNvPr id="0" name=""/>
        <dsp:cNvSpPr/>
      </dsp:nvSpPr>
      <dsp:spPr>
        <a:xfrm>
          <a:off x="649656" y="3276364"/>
          <a:ext cx="6702576" cy="936104"/>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60960" rIns="60960" bIns="60960" numCol="1" spcCol="1270" anchor="ctr" anchorCtr="0">
          <a:noAutofit/>
        </a:bodyPr>
        <a:lstStyle/>
        <a:p>
          <a:pPr marL="0" lvl="0" indent="0" algn="l" defTabSz="1066800">
            <a:lnSpc>
              <a:spcPct val="90000"/>
            </a:lnSpc>
            <a:spcBef>
              <a:spcPct val="0"/>
            </a:spcBef>
            <a:spcAft>
              <a:spcPct val="35000"/>
            </a:spcAft>
            <a:buNone/>
          </a:pPr>
          <a:r>
            <a:rPr lang="fr-FR" sz="2400" b="1" i="0" kern="1200" dirty="0">
              <a:solidFill>
                <a:srgbClr val="000000"/>
              </a:solidFill>
              <a:latin typeface="Tahoma"/>
              <a:ea typeface="+mn-ea"/>
              <a:cs typeface="+mn-cs"/>
            </a:rPr>
            <a:t>La méthode 8D</a:t>
          </a:r>
        </a:p>
      </dsp:txBody>
      <dsp:txXfrm>
        <a:off x="649656" y="3276364"/>
        <a:ext cx="6702576" cy="936104"/>
      </dsp:txXfrm>
    </dsp:sp>
    <dsp:sp modelId="{074DD717-43BA-43D6-BD17-4D94DA3310EA}">
      <dsp:nvSpPr>
        <dsp:cNvPr id="0" name=""/>
        <dsp:cNvSpPr/>
      </dsp:nvSpPr>
      <dsp:spPr>
        <a:xfrm>
          <a:off x="64591" y="3159351"/>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5189" tIns="47595" rIns="95189" bIns="47595" numCol="1" anchor="t" anchorCtr="0" compatLnSpc="1">
            <a:prstTxWarp prst="textNoShape">
              <a:avLst/>
            </a:prstTxWarp>
          </a:bodyPr>
          <a:lstStyle>
            <a:lvl1pPr defTabSz="952500">
              <a:defRPr sz="1200"/>
            </a:lvl1pPr>
          </a:lstStyle>
          <a:p>
            <a:pPr>
              <a:defRPr/>
            </a:pPr>
            <a:endParaRPr lang="fr-FR"/>
          </a:p>
        </p:txBody>
      </p:sp>
      <p:sp>
        <p:nvSpPr>
          <p:cNvPr id="73731"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5189" tIns="47595" rIns="95189" bIns="47595" numCol="1" anchor="t" anchorCtr="0" compatLnSpc="1">
            <a:prstTxWarp prst="textNoShape">
              <a:avLst/>
            </a:prstTxWarp>
          </a:bodyPr>
          <a:lstStyle>
            <a:lvl1pPr algn="r" defTabSz="952500">
              <a:defRPr sz="1200"/>
            </a:lvl1pPr>
          </a:lstStyle>
          <a:p>
            <a:pPr>
              <a:defRPr/>
            </a:pPr>
            <a:endParaRPr lang="fr-FR"/>
          </a:p>
        </p:txBody>
      </p:sp>
      <p:sp>
        <p:nvSpPr>
          <p:cNvPr id="73732"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5189" tIns="47595" rIns="95189" bIns="47595" numCol="1" anchor="b" anchorCtr="0" compatLnSpc="1">
            <a:prstTxWarp prst="textNoShape">
              <a:avLst/>
            </a:prstTxWarp>
          </a:bodyPr>
          <a:lstStyle>
            <a:lvl1pPr defTabSz="952500">
              <a:defRPr sz="1200"/>
            </a:lvl1pPr>
          </a:lstStyle>
          <a:p>
            <a:pPr>
              <a:defRPr/>
            </a:pPr>
            <a:r>
              <a:rPr lang="fr-FR"/>
              <a:t>Hai Canh VU</a:t>
            </a:r>
          </a:p>
        </p:txBody>
      </p:sp>
      <p:sp>
        <p:nvSpPr>
          <p:cNvPr id="73733"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5189" tIns="47595" rIns="95189" bIns="47595" numCol="1" anchor="b" anchorCtr="0" compatLnSpc="1">
            <a:prstTxWarp prst="textNoShape">
              <a:avLst/>
            </a:prstTxWarp>
          </a:bodyPr>
          <a:lstStyle>
            <a:lvl1pPr algn="r" defTabSz="952500">
              <a:defRPr sz="1200"/>
            </a:lvl1pPr>
          </a:lstStyle>
          <a:p>
            <a:pPr>
              <a:defRPr/>
            </a:pPr>
            <a:fld id="{8DD6D6EB-B5B7-4C90-B157-269532824D8C}" type="slidenum">
              <a:rPr lang="fr-FR"/>
              <a:pPr>
                <a:defRPr/>
              </a:pPr>
              <a:t>‹N°›</a:t>
            </a:fld>
            <a:endParaRPr lang="fr-FR"/>
          </a:p>
        </p:txBody>
      </p:sp>
    </p:spTree>
    <p:extLst>
      <p:ext uri="{BB962C8B-B14F-4D97-AF65-F5344CB8AC3E}">
        <p14:creationId xmlns:p14="http://schemas.microsoft.com/office/powerpoint/2010/main" val="57621997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5189" tIns="47595" rIns="95189" bIns="47595" numCol="1" anchor="t" anchorCtr="0" compatLnSpc="1">
            <a:prstTxWarp prst="textNoShape">
              <a:avLst/>
            </a:prstTxWarp>
          </a:bodyPr>
          <a:lstStyle>
            <a:lvl1pPr defTabSz="952500">
              <a:defRPr sz="1200"/>
            </a:lvl1pPr>
          </a:lstStyle>
          <a:p>
            <a:pPr>
              <a:defRPr/>
            </a:pPr>
            <a:endParaRPr lang="fr-F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5189" tIns="47595" rIns="95189" bIns="47595" numCol="1" anchor="t" anchorCtr="0" compatLnSpc="1">
            <a:prstTxWarp prst="textNoShape">
              <a:avLst/>
            </a:prstTxWarp>
          </a:bodyPr>
          <a:lstStyle>
            <a:lvl1pPr algn="r" defTabSz="952500">
              <a:defRPr sz="1200"/>
            </a:lvl1pPr>
          </a:lstStyle>
          <a:p>
            <a:pPr>
              <a:defRPr/>
            </a:pPr>
            <a:endParaRPr lang="fr-FR"/>
          </a:p>
        </p:txBody>
      </p:sp>
      <p:sp>
        <p:nvSpPr>
          <p:cNvPr id="30724"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5189" tIns="47595" rIns="95189" bIns="47595"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5189" tIns="47595" rIns="95189" bIns="47595" numCol="1" anchor="b" anchorCtr="0" compatLnSpc="1">
            <a:prstTxWarp prst="textNoShape">
              <a:avLst/>
            </a:prstTxWarp>
          </a:bodyPr>
          <a:lstStyle>
            <a:lvl1pPr defTabSz="952500">
              <a:defRPr sz="1200"/>
            </a:lvl1pPr>
          </a:lstStyle>
          <a:p>
            <a:pPr>
              <a:defRPr/>
            </a:pPr>
            <a:r>
              <a:rPr lang="fr-FR"/>
              <a:t>Hai Canh VU</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5189" tIns="47595" rIns="95189" bIns="47595" numCol="1" anchor="b" anchorCtr="0" compatLnSpc="1">
            <a:prstTxWarp prst="textNoShape">
              <a:avLst/>
            </a:prstTxWarp>
          </a:bodyPr>
          <a:lstStyle>
            <a:lvl1pPr algn="r" defTabSz="952500">
              <a:defRPr sz="1200"/>
            </a:lvl1pPr>
          </a:lstStyle>
          <a:p>
            <a:pPr>
              <a:defRPr/>
            </a:pPr>
            <a:fld id="{8FADE52C-4518-48E1-9309-AEA0C32D95EB}" type="slidenum">
              <a:rPr lang="fr-FR"/>
              <a:pPr>
                <a:defRPr/>
              </a:pPr>
              <a:t>‹N°›</a:t>
            </a:fld>
            <a:endParaRPr lang="fr-FR"/>
          </a:p>
        </p:txBody>
      </p:sp>
      <p:pic>
        <p:nvPicPr>
          <p:cNvPr id="8" name="图片 5">
            <a:extLst>
              <a:ext uri="{FF2B5EF4-FFF2-40B4-BE49-F238E27FC236}">
                <a16:creationId xmlns:a16="http://schemas.microsoft.com/office/drawing/2014/main" id="{715C52C2-F212-4838-A3AC-66498DA995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280" y="4356369"/>
            <a:ext cx="636426" cy="247381"/>
          </a:xfrm>
          <a:prstGeom prst="rect">
            <a:avLst/>
          </a:prstGeom>
        </p:spPr>
      </p:pic>
    </p:spTree>
    <p:extLst>
      <p:ext uri="{BB962C8B-B14F-4D97-AF65-F5344CB8AC3E}">
        <p14:creationId xmlns:p14="http://schemas.microsoft.com/office/powerpoint/2010/main" val="284114030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97578"/>
            <a:ext cx="8516744" cy="5097146"/>
          </a:xfrm>
        </p:spPr>
        <p:txBody>
          <a:bodyPr vert="horz" lIns="91440" tIns="45720" rIns="91440" bIns="45720" rtlCol="0">
            <a:normAutofit/>
          </a:bodyPr>
          <a:lstStyle>
            <a:lvl1pPr marL="342900" indent="-342900">
              <a:buFont typeface="Arial" panose="020B0604020202020204" pitchFamily="34" charset="0"/>
              <a:buChar char="•"/>
              <a:defRPr lang="en-US" dirty="0" smtClean="0">
                <a:latin typeface="Century Gothic" panose="020B0502020202020204" pitchFamily="34" charset="0"/>
              </a:defRPr>
            </a:lvl1pPr>
            <a:lvl2pPr marL="742950" indent="-285750">
              <a:buFont typeface="Wingdings" pitchFamily="2" charset="2"/>
              <a:buChar char="Ø"/>
              <a:defRPr lang="en-US" dirty="0" smtClean="0">
                <a:latin typeface="Century Gothic" panose="020B0502020202020204" pitchFamily="34" charset="0"/>
              </a:defRPr>
            </a:lvl2pPr>
            <a:lvl3pPr>
              <a:defRPr lang="en-US" dirty="0" smtClean="0">
                <a:latin typeface="Century Gothic" panose="020B0502020202020204" pitchFamily="34" charset="0"/>
              </a:defRPr>
            </a:lvl3pPr>
            <a:lvl4pPr>
              <a:defRPr lang="en-US" dirty="0" smtClean="0">
                <a:latin typeface="Century Gothic" panose="020B0502020202020204" pitchFamily="34" charset="0"/>
              </a:defRPr>
            </a:lvl4pPr>
            <a:lvl5pPr>
              <a:defRPr lang="fr-FR" dirty="0">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10"/>
          </p:nvPr>
        </p:nvSpPr>
        <p:spPr/>
        <p:txBody>
          <a:bodyPr/>
          <a:lstStyle/>
          <a:p>
            <a:fld id="{E75C67EA-B7A4-4BA5-AD55-2BB488CA63F6}" type="datetime1">
              <a:rPr lang="fr-FR" smtClean="0"/>
              <a:t>25/03/2024</a:t>
            </a:fld>
            <a:endParaRPr lang="fr-FR"/>
          </a:p>
        </p:txBody>
      </p:sp>
      <p:sp>
        <p:nvSpPr>
          <p:cNvPr id="5" name="Footer Placeholder 4"/>
          <p:cNvSpPr>
            <a:spLocks noGrp="1"/>
          </p:cNvSpPr>
          <p:nvPr>
            <p:ph type="ftr" sz="quarter" idx="11"/>
          </p:nvPr>
        </p:nvSpPr>
        <p:spPr/>
        <p:txBody>
          <a:bodyPr/>
          <a:lstStyle/>
          <a:p>
            <a:r>
              <a:rPr lang="fr-FR"/>
              <a:t>Hai Canh VU</a:t>
            </a:r>
          </a:p>
        </p:txBody>
      </p:sp>
      <p:sp>
        <p:nvSpPr>
          <p:cNvPr id="6" name="Slide Number Placeholder 5"/>
          <p:cNvSpPr>
            <a:spLocks noGrp="1"/>
          </p:cNvSpPr>
          <p:nvPr>
            <p:ph type="sldNum" sz="quarter" idx="12"/>
          </p:nvPr>
        </p:nvSpPr>
        <p:spPr/>
        <p:txBody>
          <a:bodyPr/>
          <a:lstStyle/>
          <a:p>
            <a:fld id="{6B7FE0B4-9485-468D-8CC0-53380116C608}" type="slidenum">
              <a:rPr lang="fr-FR" smtClean="0"/>
              <a:pPr/>
              <a:t>‹N°›</a:t>
            </a:fld>
            <a:endParaRPr lang="fr-FR"/>
          </a:p>
        </p:txBody>
      </p:sp>
      <p:sp>
        <p:nvSpPr>
          <p:cNvPr id="15" name="Title 1"/>
          <p:cNvSpPr>
            <a:spLocks noGrp="1"/>
          </p:cNvSpPr>
          <p:nvPr>
            <p:ph type="title"/>
          </p:nvPr>
        </p:nvSpPr>
        <p:spPr>
          <a:xfrm>
            <a:off x="0" y="-27384"/>
            <a:ext cx="9144000" cy="580926"/>
          </a:xfrm>
          <a:solidFill>
            <a:schemeClr val="bg1">
              <a:lumMod val="50000"/>
            </a:schemeClr>
          </a:solidFill>
        </p:spPr>
        <p:txBody>
          <a:bodyPr vert="horz" lIns="91440" tIns="45720" rIns="91440" bIns="45720" rtlCol="0" anchor="ctr">
            <a:noAutofit/>
          </a:bodyPr>
          <a:lstStyle>
            <a:lvl1pPr algn="l">
              <a:defRPr lang="fr-FR" sz="2400" dirty="0">
                <a:solidFill>
                  <a:srgbClr val="FAC828"/>
                </a:solidFill>
                <a:latin typeface="Arial"/>
                <a:cs typeface="Arial"/>
              </a:defRPr>
            </a:lvl1pPr>
          </a:lstStyle>
          <a:p>
            <a:pPr marL="0" lvl="0" algn="l"/>
            <a:r>
              <a:rPr lang="en-US" dirty="0"/>
              <a:t>Click to edit Master title style</a:t>
            </a:r>
            <a:endParaRPr lang="fr-FR" dirty="0"/>
          </a:p>
        </p:txBody>
      </p:sp>
    </p:spTree>
    <p:extLst>
      <p:ext uri="{BB962C8B-B14F-4D97-AF65-F5344CB8AC3E}">
        <p14:creationId xmlns:p14="http://schemas.microsoft.com/office/powerpoint/2010/main" val="3773521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sldNum" sz="quarter" idx="10"/>
          </p:nvPr>
        </p:nvSpPr>
        <p:spPr>
          <a:ln/>
        </p:spPr>
        <p:txBody>
          <a:bodyPr/>
          <a:lstStyle>
            <a:lvl1pPr>
              <a:defRPr/>
            </a:lvl1pPr>
          </a:lstStyle>
          <a:p>
            <a:pPr>
              <a:defRPr/>
            </a:pPr>
            <a:fld id="{739EB72C-65A4-45C5-996A-785E34159A49}" type="slidenum">
              <a:rPr lang="fr-FR"/>
              <a:pPr>
                <a:defRPr/>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sldNum" sz="quarter" idx="10"/>
          </p:nvPr>
        </p:nvSpPr>
        <p:spPr>
          <a:ln/>
        </p:spPr>
        <p:txBody>
          <a:bodyPr/>
          <a:lstStyle>
            <a:lvl1pPr>
              <a:defRPr/>
            </a:lvl1pPr>
          </a:lstStyle>
          <a:p>
            <a:pPr>
              <a:defRPr/>
            </a:pPr>
            <a:fld id="{CE0BD6CD-EF94-4A09-A733-7A6701BC84A8}" type="slidenum">
              <a:rPr lang="fr-FR"/>
              <a:pPr>
                <a:defRPr/>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16688" y="44450"/>
            <a:ext cx="1943100" cy="6264275"/>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684213" y="44450"/>
            <a:ext cx="5680075" cy="62642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sldNum" sz="quarter" idx="10"/>
          </p:nvPr>
        </p:nvSpPr>
        <p:spPr>
          <a:ln/>
        </p:spPr>
        <p:txBody>
          <a:bodyPr/>
          <a:lstStyle>
            <a:lvl1pPr>
              <a:defRPr/>
            </a:lvl1pPr>
          </a:lstStyle>
          <a:p>
            <a:pPr>
              <a:defRPr/>
            </a:pPr>
            <a:fld id="{A0224A75-12D2-49CB-B624-924C1D4629C5}" type="slidenum">
              <a:rPr lang="fr-FR"/>
              <a:pPr>
                <a:defRPr/>
              </a:pPr>
              <a:t>‹N°›</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85800" y="44450"/>
            <a:ext cx="7772400" cy="1143000"/>
          </a:xfrm>
        </p:spPr>
        <p:txBody>
          <a:bodyPr/>
          <a:lstStyle/>
          <a:p>
            <a:r>
              <a:rPr lang="fr-FR"/>
              <a:t>Cliquez pour modifier le style du titre</a:t>
            </a:r>
          </a:p>
        </p:txBody>
      </p:sp>
      <p:sp>
        <p:nvSpPr>
          <p:cNvPr id="3" name="Espace réservé du texte 2"/>
          <p:cNvSpPr>
            <a:spLocks noGrp="1"/>
          </p:cNvSpPr>
          <p:nvPr>
            <p:ph type="body" sz="half" idx="1"/>
          </p:nvPr>
        </p:nvSpPr>
        <p:spPr>
          <a:xfrm>
            <a:off x="684213" y="1341438"/>
            <a:ext cx="3811587" cy="49672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341438"/>
            <a:ext cx="3811588" cy="49672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sldNum" sz="quarter" idx="10"/>
          </p:nvPr>
        </p:nvSpPr>
        <p:spPr>
          <a:ln/>
        </p:spPr>
        <p:txBody>
          <a:bodyPr/>
          <a:lstStyle>
            <a:lvl1pPr>
              <a:defRPr/>
            </a:lvl1pPr>
          </a:lstStyle>
          <a:p>
            <a:pPr>
              <a:defRPr/>
            </a:pPr>
            <a:fld id="{46C571A3-5F14-4374-BCBF-ACAC137999B4}" type="slidenum">
              <a:rPr lang="fr-FR"/>
              <a:pPr>
                <a:defRPr/>
              </a:pPr>
              <a:t>‹N°›</a:t>
            </a:fld>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685800" y="44450"/>
            <a:ext cx="7772400" cy="1143000"/>
          </a:xfrm>
        </p:spPr>
        <p:txBody>
          <a:bodyPr/>
          <a:lstStyle/>
          <a:p>
            <a:r>
              <a:rPr lang="fr-FR"/>
              <a:t>Cliquez pour modifier le style du titre</a:t>
            </a:r>
          </a:p>
        </p:txBody>
      </p:sp>
      <p:sp>
        <p:nvSpPr>
          <p:cNvPr id="3" name="Espace réservé du texte 2"/>
          <p:cNvSpPr>
            <a:spLocks noGrp="1"/>
          </p:cNvSpPr>
          <p:nvPr>
            <p:ph type="body" sz="half" idx="1"/>
          </p:nvPr>
        </p:nvSpPr>
        <p:spPr>
          <a:xfrm>
            <a:off x="684213" y="1341438"/>
            <a:ext cx="3811587" cy="49672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quarter" idx="2"/>
          </p:nvPr>
        </p:nvSpPr>
        <p:spPr>
          <a:xfrm>
            <a:off x="4648200" y="1341438"/>
            <a:ext cx="3811588" cy="24066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contenu 4"/>
          <p:cNvSpPr>
            <a:spLocks noGrp="1"/>
          </p:cNvSpPr>
          <p:nvPr>
            <p:ph sz="quarter" idx="3"/>
          </p:nvPr>
        </p:nvSpPr>
        <p:spPr>
          <a:xfrm>
            <a:off x="4648200" y="3900488"/>
            <a:ext cx="3811588" cy="240823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Rectangle 6"/>
          <p:cNvSpPr>
            <a:spLocks noGrp="1" noChangeArrowheads="1"/>
          </p:cNvSpPr>
          <p:nvPr>
            <p:ph type="sldNum" sz="quarter" idx="10"/>
          </p:nvPr>
        </p:nvSpPr>
        <p:spPr>
          <a:ln/>
        </p:spPr>
        <p:txBody>
          <a:bodyPr/>
          <a:lstStyle>
            <a:lvl1pPr>
              <a:defRPr/>
            </a:lvl1pPr>
          </a:lstStyle>
          <a:p>
            <a:pPr>
              <a:defRPr/>
            </a:pPr>
            <a:fld id="{19CED9C1-3A5C-40A2-90B3-C09917253A9F}" type="slidenum">
              <a:rPr lang="fr-FR"/>
              <a:pPr>
                <a:defRPr/>
              </a:pPr>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modele_MQ_2005_v2">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r>
              <a:t>Texte du titre</a:t>
            </a:r>
          </a:p>
        </p:txBody>
      </p:sp>
      <p:sp>
        <p:nvSpPr>
          <p:cNvPr id="25" name="Shape 25"/>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26" name="Shape 26"/>
          <p:cNvSpPr>
            <a:spLocks noGrp="1"/>
          </p:cNvSpPr>
          <p:nvPr>
            <p:ph type="sldNum" sz="quarter" idx="2"/>
          </p:nvPr>
        </p:nvSpPr>
        <p:spPr>
          <a:prstGeom prst="rect">
            <a:avLst/>
          </a:prstGeom>
        </p:spPr>
        <p:txBody>
          <a:bodyPr/>
          <a:lstStyle/>
          <a:p>
            <a:fld id="{86CB4B4D-7CA3-9044-876B-883B54F8677D}" type="slidenum">
              <a:rPr/>
              <a:pPr/>
              <a:t>‹N°›</a:t>
            </a:fld>
            <a:endParaRPr/>
          </a:p>
        </p:txBody>
      </p:sp>
    </p:spTree>
    <p:extLst>
      <p:ext uri="{BB962C8B-B14F-4D97-AF65-F5344CB8AC3E}">
        <p14:creationId xmlns:p14="http://schemas.microsoft.com/office/powerpoint/2010/main" val="283028209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
        <p:nvSpPr>
          <p:cNvPr id="4" name="Rectangle 6"/>
          <p:cNvSpPr>
            <a:spLocks noGrp="1" noChangeArrowheads="1"/>
          </p:cNvSpPr>
          <p:nvPr>
            <p:ph type="sldNum" sz="quarter" idx="10"/>
          </p:nvPr>
        </p:nvSpPr>
        <p:spPr>
          <a:ln/>
        </p:spPr>
        <p:txBody>
          <a:bodyPr/>
          <a:lstStyle>
            <a:lvl1pPr>
              <a:defRPr/>
            </a:lvl1pPr>
          </a:lstStyle>
          <a:p>
            <a:pPr>
              <a:defRPr/>
            </a:pPr>
            <a:fld id="{43020D6D-3FB5-4F7B-9877-4CAA069F6B00}" type="slidenum">
              <a:rPr lang="fr-FR"/>
              <a:pPr>
                <a:defRPr/>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sldNum" sz="quarter" idx="10"/>
          </p:nvPr>
        </p:nvSpPr>
        <p:spPr>
          <a:ln/>
        </p:spPr>
        <p:txBody>
          <a:bodyPr/>
          <a:lstStyle>
            <a:lvl1pPr>
              <a:defRPr/>
            </a:lvl1pPr>
          </a:lstStyle>
          <a:p>
            <a:pPr>
              <a:defRPr/>
            </a:pPr>
            <a:fld id="{AA623707-5978-41C4-846F-C8F42F20A236}" type="slidenum">
              <a:rPr lang="fr-FR"/>
              <a:pPr>
                <a:defRPr/>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p:cNvSpPr>
            <a:spLocks noGrp="1" noChangeArrowheads="1"/>
          </p:cNvSpPr>
          <p:nvPr>
            <p:ph type="sldNum" sz="quarter" idx="10"/>
          </p:nvPr>
        </p:nvSpPr>
        <p:spPr>
          <a:ln/>
        </p:spPr>
        <p:txBody>
          <a:bodyPr/>
          <a:lstStyle>
            <a:lvl1pPr>
              <a:defRPr/>
            </a:lvl1pPr>
          </a:lstStyle>
          <a:p>
            <a:pPr>
              <a:defRPr/>
            </a:pPr>
            <a:fld id="{02ABFFC5-7EC9-48BE-A471-CAF84BDDF5F4}"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684213" y="1341438"/>
            <a:ext cx="3811587"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341438"/>
            <a:ext cx="3811588"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sldNum" sz="quarter" idx="10"/>
          </p:nvPr>
        </p:nvSpPr>
        <p:spPr>
          <a:ln/>
        </p:spPr>
        <p:txBody>
          <a:bodyPr/>
          <a:lstStyle>
            <a:lvl1pPr>
              <a:defRPr/>
            </a:lvl1pPr>
          </a:lstStyle>
          <a:p>
            <a:pPr>
              <a:defRPr/>
            </a:pPr>
            <a:fld id="{55EB0BCA-6397-40D2-8573-214F68E75BC1}" type="slidenum">
              <a:rPr lang="fr-F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6"/>
          <p:cNvSpPr>
            <a:spLocks noGrp="1" noChangeArrowheads="1"/>
          </p:cNvSpPr>
          <p:nvPr>
            <p:ph type="sldNum" sz="quarter" idx="10"/>
          </p:nvPr>
        </p:nvSpPr>
        <p:spPr>
          <a:ln/>
        </p:spPr>
        <p:txBody>
          <a:bodyPr/>
          <a:lstStyle>
            <a:lvl1pPr>
              <a:defRPr/>
            </a:lvl1pPr>
          </a:lstStyle>
          <a:p>
            <a:pPr>
              <a:defRPr/>
            </a:pPr>
            <a:fld id="{FD0ACB19-8C56-4639-AF2B-BA8051516BBE}" type="slidenum">
              <a:rPr lang="fr-FR"/>
              <a:pPr>
                <a:defRPr/>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Rectangle 6"/>
          <p:cNvSpPr>
            <a:spLocks noGrp="1" noChangeArrowheads="1"/>
          </p:cNvSpPr>
          <p:nvPr>
            <p:ph type="sldNum" sz="quarter" idx="10"/>
          </p:nvPr>
        </p:nvSpPr>
        <p:spPr>
          <a:ln/>
        </p:spPr>
        <p:txBody>
          <a:bodyPr/>
          <a:lstStyle>
            <a:lvl1pPr>
              <a:defRPr/>
            </a:lvl1pPr>
          </a:lstStyle>
          <a:p>
            <a:pPr>
              <a:defRPr/>
            </a:pPr>
            <a:fld id="{C16B2403-EA0C-437D-8DD2-E673575763F9}" type="slidenum">
              <a:rPr lang="fr-FR"/>
              <a:pPr>
                <a:defRPr/>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CB94342-0038-49B4-A508-6DE15087ED14}" type="slidenum">
              <a:rPr lang="fr-FR"/>
              <a:pPr>
                <a:defRPr/>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sldNum" sz="quarter" idx="10"/>
          </p:nvPr>
        </p:nvSpPr>
        <p:spPr>
          <a:ln/>
        </p:spPr>
        <p:txBody>
          <a:bodyPr/>
          <a:lstStyle>
            <a:lvl1pPr>
              <a:defRPr/>
            </a:lvl1pPr>
          </a:lstStyle>
          <a:p>
            <a:pPr>
              <a:defRPr/>
            </a:pPr>
            <a:fld id="{3547F22B-52BB-464C-90D6-CFCF895F5C5C}" type="slidenum">
              <a:rPr lang="fr-FR"/>
              <a:pPr>
                <a:defRPr/>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mailto:hai-canh.vu@utc.fr" TargetMode="Externa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445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dirty="0"/>
              <a:t>Cliquez pour modifier le style du titre du masque</a:t>
            </a:r>
          </a:p>
        </p:txBody>
      </p:sp>
      <p:sp>
        <p:nvSpPr>
          <p:cNvPr id="1027" name="Rectangle 3"/>
          <p:cNvSpPr>
            <a:spLocks noGrp="1" noChangeArrowheads="1"/>
          </p:cNvSpPr>
          <p:nvPr>
            <p:ph type="body" idx="1"/>
          </p:nvPr>
        </p:nvSpPr>
        <p:spPr bwMode="auto">
          <a:xfrm>
            <a:off x="684213" y="1341438"/>
            <a:ext cx="7775575" cy="4967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mn-lt"/>
              </a:defRPr>
            </a:lvl1pPr>
          </a:lstStyle>
          <a:p>
            <a:pPr>
              <a:defRPr/>
            </a:pPr>
            <a:fld id="{55539A0A-C0A9-423A-9DF7-980B0A7F21B7}" type="slidenum">
              <a:rPr lang="fr-FR"/>
              <a:pPr>
                <a:defRPr/>
              </a:pPr>
              <a:t>‹N°›</a:t>
            </a:fld>
            <a:endParaRPr lang="fr-FR"/>
          </a:p>
        </p:txBody>
      </p:sp>
      <p:sp>
        <p:nvSpPr>
          <p:cNvPr id="1034" name="Text Box 10"/>
          <p:cNvSpPr txBox="1">
            <a:spLocks noChangeArrowheads="1"/>
          </p:cNvSpPr>
          <p:nvPr userDrawn="1"/>
        </p:nvSpPr>
        <p:spPr bwMode="auto">
          <a:xfrm>
            <a:off x="1547664" y="6497859"/>
            <a:ext cx="2697405" cy="276999"/>
          </a:xfrm>
          <a:prstGeom prst="rect">
            <a:avLst/>
          </a:prstGeom>
          <a:noFill/>
          <a:ln w="9525">
            <a:noFill/>
            <a:miter lim="800000"/>
            <a:headEnd/>
            <a:tailEnd/>
          </a:ln>
          <a:effectLst/>
        </p:spPr>
        <p:txBody>
          <a:bodyPr wrap="none">
            <a:spAutoFit/>
          </a:bodyPr>
          <a:lstStyle/>
          <a:p>
            <a:pPr>
              <a:defRPr/>
            </a:pPr>
            <a:r>
              <a:rPr lang="fr-FR" sz="1200" dirty="0">
                <a:latin typeface="Tahoma" pitchFamily="34" charset="0"/>
              </a:rPr>
              <a:t>Hai Canh VU &lt;</a:t>
            </a:r>
            <a:r>
              <a:rPr lang="fr-FR" sz="1200" dirty="0">
                <a:solidFill>
                  <a:schemeClr val="tx1"/>
                </a:solidFill>
                <a:latin typeface="Tahoma" pitchFamily="34" charset="0"/>
                <a:hlinkClick r:id="rId17">
                  <a:extLst>
                    <a:ext uri="{A12FA001-AC4F-418D-AE19-62706E023703}">
                      <ahyp:hlinkClr xmlns:ahyp="http://schemas.microsoft.com/office/drawing/2018/hyperlinkcolor" val="tx"/>
                    </a:ext>
                  </a:extLst>
                </a:hlinkClick>
              </a:rPr>
              <a:t>hai-canh.vu@utc.fr</a:t>
            </a:r>
            <a:r>
              <a:rPr lang="fr-FR" sz="1200" dirty="0">
                <a:latin typeface="Tahoma" pitchFamily="34" charset="0"/>
              </a:rPr>
              <a:t>&gt;</a:t>
            </a:r>
          </a:p>
        </p:txBody>
      </p:sp>
      <p:sp>
        <p:nvSpPr>
          <p:cNvPr id="1035" name="Line 11"/>
          <p:cNvSpPr>
            <a:spLocks noChangeShapeType="1"/>
          </p:cNvSpPr>
          <p:nvPr userDrawn="1"/>
        </p:nvSpPr>
        <p:spPr bwMode="auto">
          <a:xfrm>
            <a:off x="609600" y="6400800"/>
            <a:ext cx="7772400" cy="0"/>
          </a:xfrm>
          <a:prstGeom prst="line">
            <a:avLst/>
          </a:prstGeom>
          <a:noFill/>
          <a:ln w="9525">
            <a:solidFill>
              <a:schemeClr val="tx1"/>
            </a:solidFill>
            <a:round/>
            <a:headEnd/>
            <a:tailEnd/>
          </a:ln>
          <a:effectLst/>
        </p:spPr>
        <p:txBody>
          <a:bodyPr/>
          <a:lstStyle/>
          <a:p>
            <a:pPr>
              <a:defRPr/>
            </a:pPr>
            <a:endParaRPr lang="fr-FR"/>
          </a:p>
        </p:txBody>
      </p:sp>
      <p:pic>
        <p:nvPicPr>
          <p:cNvPr id="7" name="Image 6">
            <a:extLst>
              <a:ext uri="{FF2B5EF4-FFF2-40B4-BE49-F238E27FC236}">
                <a16:creationId xmlns:a16="http://schemas.microsoft.com/office/drawing/2014/main" id="{7D066531-D292-4236-8DFC-430FCF963DA9}"/>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539552" y="6442708"/>
            <a:ext cx="859867" cy="415292"/>
          </a:xfrm>
          <a:prstGeom prst="rect">
            <a:avLst/>
          </a:prstGeom>
        </p:spPr>
      </p:pic>
      <p:pic>
        <p:nvPicPr>
          <p:cNvPr id="8" name="图片 5">
            <a:extLst>
              <a:ext uri="{FF2B5EF4-FFF2-40B4-BE49-F238E27FC236}">
                <a16:creationId xmlns:a16="http://schemas.microsoft.com/office/drawing/2014/main" id="{7E089F04-4EAC-460B-BF77-6691168EA7A5}"/>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283968" y="6385410"/>
            <a:ext cx="1215809" cy="472590"/>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lvl1pPr algn="ctr" rtl="0" eaLnBrk="0" fontAlgn="base" hangingPunct="0">
        <a:spcBef>
          <a:spcPct val="0"/>
        </a:spcBef>
        <a:spcAft>
          <a:spcPct val="0"/>
        </a:spcAft>
        <a:defRPr sz="360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600">
          <a:solidFill>
            <a:schemeClr val="tx2"/>
          </a:solidFill>
          <a:latin typeface="Comic Sans MS" pitchFamily="66" charset="0"/>
        </a:defRPr>
      </a:lvl2pPr>
      <a:lvl3pPr algn="ctr" rtl="0" eaLnBrk="0" fontAlgn="base" hangingPunct="0">
        <a:spcBef>
          <a:spcPct val="0"/>
        </a:spcBef>
        <a:spcAft>
          <a:spcPct val="0"/>
        </a:spcAft>
        <a:defRPr sz="3600">
          <a:solidFill>
            <a:schemeClr val="tx2"/>
          </a:solidFill>
          <a:latin typeface="Comic Sans MS" pitchFamily="66" charset="0"/>
        </a:defRPr>
      </a:lvl3pPr>
      <a:lvl4pPr algn="ctr" rtl="0" eaLnBrk="0" fontAlgn="base" hangingPunct="0">
        <a:spcBef>
          <a:spcPct val="0"/>
        </a:spcBef>
        <a:spcAft>
          <a:spcPct val="0"/>
        </a:spcAft>
        <a:defRPr sz="3600">
          <a:solidFill>
            <a:schemeClr val="tx2"/>
          </a:solidFill>
          <a:latin typeface="Comic Sans MS" pitchFamily="66" charset="0"/>
        </a:defRPr>
      </a:lvl4pPr>
      <a:lvl5pPr algn="ctr" rtl="0" eaLnBrk="0" fontAlgn="base" hangingPunct="0">
        <a:spcBef>
          <a:spcPct val="0"/>
        </a:spcBef>
        <a:spcAft>
          <a:spcPct val="0"/>
        </a:spcAft>
        <a:defRPr sz="3600">
          <a:solidFill>
            <a:schemeClr val="tx2"/>
          </a:solidFill>
          <a:latin typeface="Comic Sans MS" pitchFamily="66" charset="0"/>
        </a:defRPr>
      </a:lvl5pPr>
      <a:lvl6pPr marL="457200" algn="ctr" rtl="0" fontAlgn="base">
        <a:spcBef>
          <a:spcPct val="0"/>
        </a:spcBef>
        <a:spcAft>
          <a:spcPct val="0"/>
        </a:spcAft>
        <a:defRPr sz="3600">
          <a:solidFill>
            <a:schemeClr val="tx2"/>
          </a:solidFill>
          <a:latin typeface="Comic Sans MS" pitchFamily="66" charset="0"/>
        </a:defRPr>
      </a:lvl6pPr>
      <a:lvl7pPr marL="914400" algn="ctr" rtl="0" fontAlgn="base">
        <a:spcBef>
          <a:spcPct val="0"/>
        </a:spcBef>
        <a:spcAft>
          <a:spcPct val="0"/>
        </a:spcAft>
        <a:defRPr sz="3600">
          <a:solidFill>
            <a:schemeClr val="tx2"/>
          </a:solidFill>
          <a:latin typeface="Comic Sans MS" pitchFamily="66" charset="0"/>
        </a:defRPr>
      </a:lvl7pPr>
      <a:lvl8pPr marL="1371600" algn="ctr" rtl="0" fontAlgn="base">
        <a:spcBef>
          <a:spcPct val="0"/>
        </a:spcBef>
        <a:spcAft>
          <a:spcPct val="0"/>
        </a:spcAft>
        <a:defRPr sz="3600">
          <a:solidFill>
            <a:schemeClr val="tx2"/>
          </a:solidFill>
          <a:latin typeface="Comic Sans MS" pitchFamily="66" charset="0"/>
        </a:defRPr>
      </a:lvl8pPr>
      <a:lvl9pPr marL="1828800" algn="ctr" rtl="0" fontAlgn="base">
        <a:spcBef>
          <a:spcPct val="0"/>
        </a:spcBef>
        <a:spcAft>
          <a:spcPct val="0"/>
        </a:spcAft>
        <a:defRPr sz="36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Blip>
          <a:blip r:embed="rId20"/>
        </a:buBlip>
        <a:defRPr sz="3200">
          <a:solidFill>
            <a:srgbClr val="000000"/>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Blip>
          <a:blip r:embed="rId21"/>
        </a:buBlip>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000">
          <a:solidFill>
            <a:srgbClr val="000000"/>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pyx4.com/blog/pdca-4-etapes-de-lamelioration-continue/"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https://www.youtube.com/watch?v=7wdM7RAW7gU"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ne-9wcvze5k" TargetMode="External"/><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hyperlink" Target="https://www.youtube.com/watch?v=dxnIjCexHV0"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mailto:hai-canh.vu@utc.fr"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hyperlink" Target="https://osteo15.com/2015/02/05/L%27ergonomie-au-burea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p:txBody>
          <a:bodyPr/>
          <a:lstStyle/>
          <a:p>
            <a:pPr>
              <a:defRPr/>
            </a:pPr>
            <a:fld id="{04D41EB2-F63E-499E-9A46-AC24ACFC774F}" type="slidenum">
              <a:rPr lang="fr-FR"/>
              <a:pPr>
                <a:defRPr/>
              </a:pPr>
              <a:t>1</a:t>
            </a:fld>
            <a:endParaRPr lang="fr-FR" dirty="0"/>
          </a:p>
        </p:txBody>
      </p:sp>
      <p:sp>
        <p:nvSpPr>
          <p:cNvPr id="2051" name="Rectangle 2"/>
          <p:cNvSpPr>
            <a:spLocks noGrp="1" noChangeArrowheads="1"/>
          </p:cNvSpPr>
          <p:nvPr>
            <p:ph type="ctrTitle"/>
          </p:nvPr>
        </p:nvSpPr>
        <p:spPr>
          <a:xfrm>
            <a:off x="827584" y="0"/>
            <a:ext cx="7772400" cy="1800200"/>
          </a:xfrm>
        </p:spPr>
        <p:txBody>
          <a:bodyPr/>
          <a:lstStyle/>
          <a:p>
            <a:pPr eaLnBrk="1" hangingPunct="1"/>
            <a:r>
              <a:rPr lang="fr-FR" b="1" dirty="0">
                <a:solidFill>
                  <a:schemeClr val="accent2"/>
                </a:solidFill>
              </a:rPr>
              <a:t>FQ01 - Management de la Qualité</a:t>
            </a:r>
            <a:r>
              <a:rPr lang="fr-FR" dirty="0">
                <a:solidFill>
                  <a:schemeClr val="accent2"/>
                </a:solidFill>
              </a:rPr>
              <a:t>  </a:t>
            </a:r>
          </a:p>
        </p:txBody>
      </p:sp>
      <p:sp>
        <p:nvSpPr>
          <p:cNvPr id="3" name="Rectangle 2">
            <a:extLst>
              <a:ext uri="{FF2B5EF4-FFF2-40B4-BE49-F238E27FC236}">
                <a16:creationId xmlns:a16="http://schemas.microsoft.com/office/drawing/2014/main" id="{A3B0F810-9C08-4269-B51E-B33846FD6DC5}"/>
              </a:ext>
            </a:extLst>
          </p:cNvPr>
          <p:cNvSpPr/>
          <p:nvPr/>
        </p:nvSpPr>
        <p:spPr>
          <a:xfrm>
            <a:off x="2771800" y="5835302"/>
            <a:ext cx="3417923" cy="461665"/>
          </a:xfrm>
          <a:prstGeom prst="rect">
            <a:avLst/>
          </a:prstGeom>
        </p:spPr>
        <p:txBody>
          <a:bodyPr wrap="none">
            <a:spAutoFit/>
          </a:bodyPr>
          <a:lstStyle/>
          <a:p>
            <a:r>
              <a:rPr lang="fr-FR" sz="2400" b="1" dirty="0">
                <a:latin typeface="Calibri" panose="020F0502020204030204" pitchFamily="34" charset="0"/>
                <a:ea typeface="+mj-ea"/>
                <a:cs typeface="Calibri" panose="020F0502020204030204" pitchFamily="34" charset="0"/>
              </a:rPr>
              <a:t>UTSEUS - Printemps 2024</a:t>
            </a:r>
          </a:p>
        </p:txBody>
      </p:sp>
      <p:sp>
        <p:nvSpPr>
          <p:cNvPr id="6" name="Rectangle 5">
            <a:extLst>
              <a:ext uri="{FF2B5EF4-FFF2-40B4-BE49-F238E27FC236}">
                <a16:creationId xmlns:a16="http://schemas.microsoft.com/office/drawing/2014/main" id="{BDE0A91C-A28A-4F0C-A659-BBE9218340FD}"/>
              </a:ext>
            </a:extLst>
          </p:cNvPr>
          <p:cNvSpPr/>
          <p:nvPr/>
        </p:nvSpPr>
        <p:spPr>
          <a:xfrm>
            <a:off x="2286617" y="1477034"/>
            <a:ext cx="4559261" cy="646331"/>
          </a:xfrm>
          <a:prstGeom prst="rect">
            <a:avLst/>
          </a:prstGeom>
        </p:spPr>
        <p:txBody>
          <a:bodyPr wrap="none">
            <a:spAutoFit/>
          </a:bodyPr>
          <a:lstStyle/>
          <a:p>
            <a:r>
              <a:rPr lang="fr-FR" sz="3600" b="1" dirty="0">
                <a:solidFill>
                  <a:srgbClr val="FF0000"/>
                </a:solidFill>
                <a:latin typeface="Calibri" panose="020F0502020204030204" pitchFamily="34" charset="0"/>
                <a:ea typeface="+mj-ea"/>
                <a:cs typeface="Calibri" panose="020F0502020204030204" pitchFamily="34" charset="0"/>
              </a:rPr>
              <a:t>Amélioration Continue</a:t>
            </a:r>
          </a:p>
        </p:txBody>
      </p:sp>
      <p:pic>
        <p:nvPicPr>
          <p:cNvPr id="2" name="Image 1">
            <a:extLst>
              <a:ext uri="{FF2B5EF4-FFF2-40B4-BE49-F238E27FC236}">
                <a16:creationId xmlns:a16="http://schemas.microsoft.com/office/drawing/2014/main" id="{463D1A63-AFDF-44A9-8421-180E8AFABDD4}"/>
              </a:ext>
            </a:extLst>
          </p:cNvPr>
          <p:cNvPicPr>
            <a:picLocks noChangeAspect="1"/>
          </p:cNvPicPr>
          <p:nvPr/>
        </p:nvPicPr>
        <p:blipFill>
          <a:blip r:embed="rId2"/>
          <a:stretch>
            <a:fillRect/>
          </a:stretch>
        </p:blipFill>
        <p:spPr>
          <a:xfrm>
            <a:off x="2559918" y="2269546"/>
            <a:ext cx="3841686" cy="3419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10</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Domaines d’application</a:t>
            </a:r>
          </a:p>
        </p:txBody>
      </p:sp>
      <p:pic>
        <p:nvPicPr>
          <p:cNvPr id="3" name="Image 2">
            <a:extLst>
              <a:ext uri="{FF2B5EF4-FFF2-40B4-BE49-F238E27FC236}">
                <a16:creationId xmlns:a16="http://schemas.microsoft.com/office/drawing/2014/main" id="{038AE75D-32B2-4A18-B76B-D9CF4AD3FA4B}"/>
              </a:ext>
            </a:extLst>
          </p:cNvPr>
          <p:cNvPicPr>
            <a:picLocks noChangeAspect="1"/>
          </p:cNvPicPr>
          <p:nvPr/>
        </p:nvPicPr>
        <p:blipFill>
          <a:blip r:embed="rId2"/>
          <a:stretch>
            <a:fillRect/>
          </a:stretch>
        </p:blipFill>
        <p:spPr>
          <a:xfrm>
            <a:off x="1475656" y="655976"/>
            <a:ext cx="5544616" cy="2448272"/>
          </a:xfrm>
          <a:prstGeom prst="rect">
            <a:avLst/>
          </a:prstGeom>
        </p:spPr>
      </p:pic>
      <p:pic>
        <p:nvPicPr>
          <p:cNvPr id="7170" name="Picture 2" descr="Supprimer les pilotes inutiles, obsolètes ou anciens de Windows 10, 11 -  malekal.com">
            <a:extLst>
              <a:ext uri="{FF2B5EF4-FFF2-40B4-BE49-F238E27FC236}">
                <a16:creationId xmlns:a16="http://schemas.microsoft.com/office/drawing/2014/main" id="{D170D03C-FF34-4B27-8F37-5FCA2A05A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195230"/>
            <a:ext cx="4741812"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14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11</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Pourquoi?</a:t>
            </a:r>
          </a:p>
        </p:txBody>
      </p:sp>
      <p:pic>
        <p:nvPicPr>
          <p:cNvPr id="5" name="Image 4">
            <a:extLst>
              <a:ext uri="{FF2B5EF4-FFF2-40B4-BE49-F238E27FC236}">
                <a16:creationId xmlns:a16="http://schemas.microsoft.com/office/drawing/2014/main" id="{6AADEE05-F90C-413C-A785-A396183460DA}"/>
              </a:ext>
            </a:extLst>
          </p:cNvPr>
          <p:cNvPicPr>
            <a:picLocks noChangeAspect="1"/>
          </p:cNvPicPr>
          <p:nvPr/>
        </p:nvPicPr>
        <p:blipFill>
          <a:blip r:embed="rId2"/>
          <a:stretch>
            <a:fillRect/>
          </a:stretch>
        </p:blipFill>
        <p:spPr>
          <a:xfrm>
            <a:off x="827584" y="883379"/>
            <a:ext cx="7704488" cy="5256584"/>
          </a:xfrm>
          <a:prstGeom prst="rect">
            <a:avLst/>
          </a:prstGeom>
        </p:spPr>
      </p:pic>
    </p:spTree>
    <p:extLst>
      <p:ext uri="{BB962C8B-B14F-4D97-AF65-F5344CB8AC3E}">
        <p14:creationId xmlns:p14="http://schemas.microsoft.com/office/powerpoint/2010/main" val="284308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12</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Pourquoi?</a:t>
            </a:r>
          </a:p>
        </p:txBody>
      </p:sp>
      <p:sp>
        <p:nvSpPr>
          <p:cNvPr id="5" name="Rectangle 4">
            <a:extLst>
              <a:ext uri="{FF2B5EF4-FFF2-40B4-BE49-F238E27FC236}">
                <a16:creationId xmlns:a16="http://schemas.microsoft.com/office/drawing/2014/main" id="{F3B96C92-7B02-4453-8CC5-8B1317A04E40}"/>
              </a:ext>
            </a:extLst>
          </p:cNvPr>
          <p:cNvSpPr/>
          <p:nvPr/>
        </p:nvSpPr>
        <p:spPr>
          <a:xfrm>
            <a:off x="933364" y="836712"/>
            <a:ext cx="7524836" cy="4930581"/>
          </a:xfrm>
          <a:prstGeom prst="rect">
            <a:avLst/>
          </a:prstGeom>
        </p:spPr>
        <p:txBody>
          <a:bodyPr wrap="square">
            <a:spAutoFit/>
          </a:bodyPr>
          <a:lstStyle/>
          <a:p>
            <a:pPr>
              <a:lnSpc>
                <a:spcPct val="200000"/>
              </a:lnSpc>
            </a:pPr>
            <a:r>
              <a:rPr lang="fr-FR" dirty="0">
                <a:solidFill>
                  <a:srgbClr val="111827"/>
                </a:solidFill>
                <a:latin typeface="Poppins"/>
              </a:rPr>
              <a:t>Amélioration continue vise à :</a:t>
            </a:r>
          </a:p>
          <a:p>
            <a:pPr marL="342900" indent="-342900" algn="just">
              <a:lnSpc>
                <a:spcPct val="200000"/>
              </a:lnSpc>
              <a:buFont typeface="Wingdings" panose="05000000000000000000" pitchFamily="2" charset="2"/>
              <a:buChar char="ü"/>
            </a:pPr>
            <a:r>
              <a:rPr lang="fr-FR" b="1" dirty="0">
                <a:solidFill>
                  <a:srgbClr val="111827"/>
                </a:solidFill>
                <a:latin typeface="Poppins"/>
              </a:rPr>
              <a:t>Identifier et analyser </a:t>
            </a:r>
            <a:r>
              <a:rPr lang="fr-FR" dirty="0">
                <a:solidFill>
                  <a:srgbClr val="111827"/>
                </a:solidFill>
                <a:latin typeface="Poppins"/>
              </a:rPr>
              <a:t>les problèmes ou les dysfonctionnements qui affectent les processus ou les résultats.</a:t>
            </a:r>
          </a:p>
          <a:p>
            <a:pPr marL="342900" indent="-342900" algn="just">
              <a:lnSpc>
                <a:spcPct val="200000"/>
              </a:lnSpc>
              <a:buFont typeface="Wingdings" panose="05000000000000000000" pitchFamily="2" charset="2"/>
              <a:buChar char="ü"/>
            </a:pPr>
            <a:r>
              <a:rPr lang="fr-FR" dirty="0">
                <a:solidFill>
                  <a:srgbClr val="111827"/>
                </a:solidFill>
                <a:latin typeface="Poppins"/>
              </a:rPr>
              <a:t>Trouver et </a:t>
            </a:r>
            <a:r>
              <a:rPr lang="fr-FR" b="1" dirty="0">
                <a:solidFill>
                  <a:srgbClr val="111827"/>
                </a:solidFill>
                <a:latin typeface="Poppins"/>
              </a:rPr>
              <a:t>mettre en œuvre des solutions </a:t>
            </a:r>
            <a:r>
              <a:rPr lang="fr-FR" dirty="0">
                <a:solidFill>
                  <a:srgbClr val="111827"/>
                </a:solidFill>
                <a:latin typeface="Poppins"/>
              </a:rPr>
              <a:t>adaptées et innovantes pour résoudre ces problèmes ou améliorer ces processus.</a:t>
            </a:r>
          </a:p>
          <a:p>
            <a:pPr marL="342900" indent="-342900" algn="just">
              <a:lnSpc>
                <a:spcPct val="200000"/>
              </a:lnSpc>
              <a:buFont typeface="Wingdings" panose="05000000000000000000" pitchFamily="2" charset="2"/>
              <a:buChar char="ü"/>
            </a:pPr>
            <a:r>
              <a:rPr lang="fr-FR" b="1" dirty="0">
                <a:solidFill>
                  <a:srgbClr val="111827"/>
                </a:solidFill>
                <a:latin typeface="Poppins"/>
              </a:rPr>
              <a:t>Capitaliser sur les bonnes pratiques </a:t>
            </a:r>
            <a:r>
              <a:rPr lang="fr-FR" dirty="0">
                <a:solidFill>
                  <a:srgbClr val="111827"/>
                </a:solidFill>
                <a:latin typeface="Poppins"/>
              </a:rPr>
              <a:t>et les diffuser au sein de l’organisation.</a:t>
            </a:r>
            <a:endParaRPr lang="fr-FR" b="0" i="0" dirty="0">
              <a:solidFill>
                <a:srgbClr val="111827"/>
              </a:solidFill>
              <a:effectLst/>
              <a:latin typeface="Poppins"/>
            </a:endParaRPr>
          </a:p>
        </p:txBody>
      </p:sp>
    </p:spTree>
    <p:extLst>
      <p:ext uri="{BB962C8B-B14F-4D97-AF65-F5344CB8AC3E}">
        <p14:creationId xmlns:p14="http://schemas.microsoft.com/office/powerpoint/2010/main" val="267780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13</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Pourquoi?</a:t>
            </a:r>
          </a:p>
        </p:txBody>
      </p:sp>
      <p:sp>
        <p:nvSpPr>
          <p:cNvPr id="2" name="Rectangle 1">
            <a:extLst>
              <a:ext uri="{FF2B5EF4-FFF2-40B4-BE49-F238E27FC236}">
                <a16:creationId xmlns:a16="http://schemas.microsoft.com/office/drawing/2014/main" id="{029742BE-1ADE-433F-9D8D-5D26D2522484}"/>
              </a:ext>
            </a:extLst>
          </p:cNvPr>
          <p:cNvSpPr/>
          <p:nvPr/>
        </p:nvSpPr>
        <p:spPr>
          <a:xfrm>
            <a:off x="648680" y="836712"/>
            <a:ext cx="7846640" cy="4930581"/>
          </a:xfrm>
          <a:prstGeom prst="rect">
            <a:avLst/>
          </a:prstGeom>
        </p:spPr>
        <p:txBody>
          <a:bodyPr wrap="square">
            <a:spAutoFit/>
          </a:bodyPr>
          <a:lstStyle/>
          <a:p>
            <a:pPr algn="just"/>
            <a:r>
              <a:rPr lang="fr-FR" b="1" dirty="0">
                <a:solidFill>
                  <a:srgbClr val="111827"/>
                </a:solidFill>
                <a:latin typeface="Poppins"/>
              </a:rPr>
              <a:t>Les bénéfices</a:t>
            </a:r>
            <a:r>
              <a:rPr lang="fr-FR" dirty="0">
                <a:solidFill>
                  <a:srgbClr val="111827"/>
                </a:solidFill>
                <a:latin typeface="Poppins"/>
              </a:rPr>
              <a:t> de l’amélioration continue sont multiples pour une organisation. Elle permet de :</a:t>
            </a:r>
          </a:p>
          <a:p>
            <a:pPr marL="342900" indent="-342900" algn="just">
              <a:lnSpc>
                <a:spcPct val="200000"/>
              </a:lnSpc>
              <a:buFont typeface="Wingdings" panose="05000000000000000000" pitchFamily="2" charset="2"/>
              <a:buChar char="ü"/>
            </a:pPr>
            <a:r>
              <a:rPr lang="fr-FR" b="1" dirty="0">
                <a:solidFill>
                  <a:srgbClr val="111827"/>
                </a:solidFill>
                <a:latin typeface="Poppins"/>
              </a:rPr>
              <a:t>Améliorer</a:t>
            </a:r>
            <a:r>
              <a:rPr lang="fr-FR" dirty="0">
                <a:solidFill>
                  <a:srgbClr val="111827"/>
                </a:solidFill>
                <a:latin typeface="Poppins"/>
              </a:rPr>
              <a:t> la qualité des produits ou des services </a:t>
            </a:r>
          </a:p>
          <a:p>
            <a:pPr marL="342900" indent="-342900" algn="just">
              <a:lnSpc>
                <a:spcPct val="200000"/>
              </a:lnSpc>
              <a:buFont typeface="Wingdings" panose="05000000000000000000" pitchFamily="2" charset="2"/>
              <a:buChar char="ü"/>
            </a:pPr>
            <a:r>
              <a:rPr lang="fr-FR" b="1" dirty="0">
                <a:solidFill>
                  <a:srgbClr val="111827"/>
                </a:solidFill>
                <a:latin typeface="Poppins"/>
              </a:rPr>
              <a:t>Réduire</a:t>
            </a:r>
            <a:r>
              <a:rPr lang="fr-FR" dirty="0">
                <a:solidFill>
                  <a:srgbClr val="111827"/>
                </a:solidFill>
                <a:latin typeface="Poppins"/>
              </a:rPr>
              <a:t> les coûts liés aux non-conformités, aux retours clients, aux pertes de matières premières ou aux temps d’arrêt.</a:t>
            </a:r>
          </a:p>
          <a:p>
            <a:pPr marL="342900" indent="-342900" algn="just">
              <a:lnSpc>
                <a:spcPct val="200000"/>
              </a:lnSpc>
              <a:buFont typeface="Wingdings" panose="05000000000000000000" pitchFamily="2" charset="2"/>
              <a:buChar char="ü"/>
            </a:pPr>
            <a:r>
              <a:rPr lang="fr-FR" b="1" dirty="0">
                <a:solidFill>
                  <a:srgbClr val="111827"/>
                </a:solidFill>
                <a:latin typeface="Poppins"/>
              </a:rPr>
              <a:t>Augmenter</a:t>
            </a:r>
            <a:r>
              <a:rPr lang="fr-FR" dirty="0">
                <a:solidFill>
                  <a:srgbClr val="111827"/>
                </a:solidFill>
                <a:latin typeface="Poppins"/>
              </a:rPr>
              <a:t> la productivité et la capacité de production en optimisant l’utilisation des ressources humaines et matérielles.</a:t>
            </a:r>
          </a:p>
          <a:p>
            <a:pPr marL="342900" indent="-342900" algn="just">
              <a:lnSpc>
                <a:spcPct val="200000"/>
              </a:lnSpc>
              <a:buFont typeface="Wingdings" panose="05000000000000000000" pitchFamily="2" charset="2"/>
              <a:buChar char="ü"/>
            </a:pPr>
            <a:r>
              <a:rPr lang="fr-FR" b="1" dirty="0">
                <a:solidFill>
                  <a:srgbClr val="111827"/>
                </a:solidFill>
                <a:latin typeface="Poppins"/>
              </a:rPr>
              <a:t>Gagner</a:t>
            </a:r>
            <a:r>
              <a:rPr lang="fr-FR" dirty="0">
                <a:solidFill>
                  <a:srgbClr val="111827"/>
                </a:solidFill>
                <a:latin typeface="Poppins"/>
              </a:rPr>
              <a:t> en compétitivité et en réactivité face aux évolutions du marché et aux attentes des clients.</a:t>
            </a:r>
            <a:endParaRPr lang="fr-FR" b="0" i="0" dirty="0">
              <a:solidFill>
                <a:srgbClr val="111827"/>
              </a:solidFill>
              <a:effectLst/>
              <a:latin typeface="Poppins"/>
            </a:endParaRPr>
          </a:p>
        </p:txBody>
      </p:sp>
    </p:spTree>
    <p:extLst>
      <p:ext uri="{BB962C8B-B14F-4D97-AF65-F5344CB8AC3E}">
        <p14:creationId xmlns:p14="http://schemas.microsoft.com/office/powerpoint/2010/main" val="3183954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14</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Roue de Deming </a:t>
            </a:r>
          </a:p>
        </p:txBody>
      </p:sp>
      <p:pic>
        <p:nvPicPr>
          <p:cNvPr id="3074" name="Picture 2" descr="Cycle PDCA / La roue de Deming - Certification QSE">
            <a:extLst>
              <a:ext uri="{FF2B5EF4-FFF2-40B4-BE49-F238E27FC236}">
                <a16:creationId xmlns:a16="http://schemas.microsoft.com/office/drawing/2014/main" id="{44CB0733-ADA5-4B80-9F11-7E69CE59D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44105"/>
            <a:ext cx="6930946" cy="42776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D33FD75-6A4E-4282-8B7C-A1E944B2152F}"/>
              </a:ext>
            </a:extLst>
          </p:cNvPr>
          <p:cNvSpPr/>
          <p:nvPr/>
        </p:nvSpPr>
        <p:spPr>
          <a:xfrm>
            <a:off x="539552" y="669043"/>
            <a:ext cx="8208912" cy="707886"/>
          </a:xfrm>
          <a:prstGeom prst="rect">
            <a:avLst/>
          </a:prstGeom>
        </p:spPr>
        <p:txBody>
          <a:bodyPr wrap="square">
            <a:spAutoFit/>
          </a:bodyPr>
          <a:lstStyle/>
          <a:p>
            <a:pPr algn="just"/>
            <a:r>
              <a:rPr lang="fr-FR" dirty="0">
                <a:solidFill>
                  <a:srgbClr val="141414"/>
                </a:solidFill>
                <a:latin typeface="Maven Pro"/>
              </a:rPr>
              <a:t>La démarche d’amélioration continue est souvent représentée de manière graphique, sous la forme d’une « Roue de Deming » dite aussi </a:t>
            </a:r>
            <a:r>
              <a:rPr lang="fr-FR" dirty="0">
                <a:solidFill>
                  <a:srgbClr val="09BED9"/>
                </a:solidFill>
                <a:latin typeface="Maven Pro"/>
                <a:hlinkClick r:id="rId3"/>
              </a:rPr>
              <a:t>« PDCA »</a:t>
            </a:r>
            <a:endParaRPr lang="fr-FR" dirty="0"/>
          </a:p>
        </p:txBody>
      </p:sp>
      <p:sp>
        <p:nvSpPr>
          <p:cNvPr id="7" name="Rectangle 6">
            <a:extLst>
              <a:ext uri="{FF2B5EF4-FFF2-40B4-BE49-F238E27FC236}">
                <a16:creationId xmlns:a16="http://schemas.microsoft.com/office/drawing/2014/main" id="{F5493997-9B9D-4BCD-A9B0-8E7159B5B4A7}"/>
              </a:ext>
            </a:extLst>
          </p:cNvPr>
          <p:cNvSpPr/>
          <p:nvPr/>
        </p:nvSpPr>
        <p:spPr>
          <a:xfrm>
            <a:off x="1781905" y="5832191"/>
            <a:ext cx="5886400" cy="400110"/>
          </a:xfrm>
          <a:prstGeom prst="rect">
            <a:avLst/>
          </a:prstGeom>
        </p:spPr>
        <p:txBody>
          <a:bodyPr wrap="square">
            <a:spAutoFit/>
          </a:bodyPr>
          <a:lstStyle/>
          <a:p>
            <a:r>
              <a:rPr lang="fr-FR" dirty="0">
                <a:hlinkClick r:id="rId4"/>
              </a:rPr>
              <a:t>https://www.youtube.com/watch?v=7wdM7RAW7gU</a:t>
            </a:r>
            <a:endParaRPr lang="fr-FR" dirty="0"/>
          </a:p>
        </p:txBody>
      </p:sp>
    </p:spTree>
    <p:extLst>
      <p:ext uri="{BB962C8B-B14F-4D97-AF65-F5344CB8AC3E}">
        <p14:creationId xmlns:p14="http://schemas.microsoft.com/office/powerpoint/2010/main" val="1040560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15</a:t>
            </a:fld>
            <a:endParaRPr lang="fr-FR"/>
          </a:p>
        </p:txBody>
      </p:sp>
      <p:sp>
        <p:nvSpPr>
          <p:cNvPr id="25603" name="Rectangle 2"/>
          <p:cNvSpPr>
            <a:spLocks noGrp="1" noChangeArrowheads="1"/>
          </p:cNvSpPr>
          <p:nvPr>
            <p:ph type="title"/>
          </p:nvPr>
        </p:nvSpPr>
        <p:spPr/>
        <p:txBody>
          <a:bodyPr/>
          <a:lstStyle/>
          <a:p>
            <a:pPr eaLnBrk="1" hangingPunct="1"/>
            <a:r>
              <a:rPr lang="fr-FR" dirty="0"/>
              <a:t>Plan</a:t>
            </a:r>
          </a:p>
        </p:txBody>
      </p:sp>
      <p:graphicFrame>
        <p:nvGraphicFramePr>
          <p:cNvPr id="5" name="Diagramme 4">
            <a:extLst>
              <a:ext uri="{FF2B5EF4-FFF2-40B4-BE49-F238E27FC236}">
                <a16:creationId xmlns:a16="http://schemas.microsoft.com/office/drawing/2014/main" id="{1CA00D1A-05D9-4C1D-A85E-3644A758E22D}"/>
              </a:ext>
            </a:extLst>
          </p:cNvPr>
          <p:cNvGraphicFramePr/>
          <p:nvPr>
            <p:extLst>
              <p:ext uri="{D42A27DB-BD31-4B8C-83A1-F6EECF244321}">
                <p14:modId xmlns:p14="http://schemas.microsoft.com/office/powerpoint/2010/main" val="162867820"/>
              </p:ext>
            </p:extLst>
          </p:nvPr>
        </p:nvGraphicFramePr>
        <p:xfrm>
          <a:off x="827584" y="1088740"/>
          <a:ext cx="7416824"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835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16</a:t>
            </a:fld>
            <a:endParaRPr lang="fr-FR"/>
          </a:p>
        </p:txBody>
      </p:sp>
      <p:sp>
        <p:nvSpPr>
          <p:cNvPr id="5" name="Rectangle 4">
            <a:extLst>
              <a:ext uri="{FF2B5EF4-FFF2-40B4-BE49-F238E27FC236}">
                <a16:creationId xmlns:a16="http://schemas.microsoft.com/office/drawing/2014/main" id="{CF292700-9302-4339-A848-A58FE433FF8C}"/>
              </a:ext>
            </a:extLst>
          </p:cNvPr>
          <p:cNvSpPr/>
          <p:nvPr/>
        </p:nvSpPr>
        <p:spPr>
          <a:xfrm>
            <a:off x="611560" y="836712"/>
            <a:ext cx="7920880" cy="5324984"/>
          </a:xfrm>
          <a:prstGeom prst="rect">
            <a:avLst/>
          </a:prstGeom>
        </p:spPr>
        <p:txBody>
          <a:bodyPr wrap="square">
            <a:spAutoFit/>
          </a:bodyPr>
          <a:lstStyle/>
          <a:p>
            <a:pPr lvl="1">
              <a:lnSpc>
                <a:spcPct val="300000"/>
              </a:lnSpc>
            </a:pPr>
            <a:r>
              <a:rPr lang="fr-FR" sz="3600" b="1" dirty="0"/>
              <a:t>      La résolution de problèmes</a:t>
            </a:r>
          </a:p>
          <a:p>
            <a:pPr lvl="1"/>
            <a:r>
              <a:rPr lang="fr-FR" sz="3600" b="1" dirty="0"/>
              <a:t>  </a:t>
            </a:r>
            <a:r>
              <a:rPr lang="fr-FR" sz="2400" dirty="0"/>
              <a:t>https://www.youtube.com/watch?v=w3wPy2scd2E</a:t>
            </a:r>
            <a:endParaRPr lang="fr-FR" sz="2400" dirty="0">
              <a:solidFill>
                <a:srgbClr val="FF0000"/>
              </a:solidFill>
            </a:endParaRPr>
          </a:p>
          <a:p>
            <a:pPr lvl="1">
              <a:lnSpc>
                <a:spcPct val="300000"/>
              </a:lnSpc>
            </a:pPr>
            <a:endParaRPr lang="fr-FR" sz="3600" b="1" dirty="0"/>
          </a:p>
          <a:p>
            <a:pPr lvl="1">
              <a:lnSpc>
                <a:spcPct val="300000"/>
              </a:lnSpc>
            </a:pPr>
            <a:endParaRPr lang="fr-FR" sz="3600" b="1" dirty="0"/>
          </a:p>
        </p:txBody>
      </p:sp>
    </p:spTree>
    <p:extLst>
      <p:ext uri="{BB962C8B-B14F-4D97-AF65-F5344CB8AC3E}">
        <p14:creationId xmlns:p14="http://schemas.microsoft.com/office/powerpoint/2010/main" val="2559118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17</a:t>
            </a:fld>
            <a:endParaRPr lang="fr-FR"/>
          </a:p>
        </p:txBody>
      </p:sp>
      <p:sp>
        <p:nvSpPr>
          <p:cNvPr id="5" name="Rectangle 4">
            <a:extLst>
              <a:ext uri="{FF2B5EF4-FFF2-40B4-BE49-F238E27FC236}">
                <a16:creationId xmlns:a16="http://schemas.microsoft.com/office/drawing/2014/main" id="{CF292700-9302-4339-A848-A58FE433FF8C}"/>
              </a:ext>
            </a:extLst>
          </p:cNvPr>
          <p:cNvSpPr/>
          <p:nvPr/>
        </p:nvSpPr>
        <p:spPr>
          <a:xfrm>
            <a:off x="467544" y="980728"/>
            <a:ext cx="7934865" cy="5324984"/>
          </a:xfrm>
          <a:prstGeom prst="rect">
            <a:avLst/>
          </a:prstGeom>
        </p:spPr>
        <p:txBody>
          <a:bodyPr wrap="none">
            <a:spAutoFit/>
          </a:bodyPr>
          <a:lstStyle/>
          <a:p>
            <a:pPr lvl="1">
              <a:lnSpc>
                <a:spcPct val="300000"/>
              </a:lnSpc>
            </a:pPr>
            <a:r>
              <a:rPr lang="fr-FR" sz="3600" b="1" dirty="0"/>
              <a:t>Les outils de résolution de problèmes</a:t>
            </a:r>
          </a:p>
          <a:p>
            <a:pPr lvl="1"/>
            <a:r>
              <a:rPr lang="fr-FR" sz="3600" b="1" dirty="0"/>
              <a:t>     </a:t>
            </a:r>
            <a:r>
              <a:rPr lang="fr-FR" sz="3600" b="1" dirty="0">
                <a:solidFill>
                  <a:srgbClr val="FF0000"/>
                </a:solidFill>
              </a:rPr>
              <a:t>Définir le problème (QQOQCP) </a:t>
            </a:r>
          </a:p>
          <a:p>
            <a:pPr lvl="1">
              <a:lnSpc>
                <a:spcPct val="300000"/>
              </a:lnSpc>
            </a:pPr>
            <a:endParaRPr lang="fr-FR" sz="3600" b="1" dirty="0"/>
          </a:p>
          <a:p>
            <a:pPr lvl="1">
              <a:lnSpc>
                <a:spcPct val="300000"/>
              </a:lnSpc>
            </a:pPr>
            <a:endParaRPr lang="fr-FR" sz="3600" b="1" dirty="0"/>
          </a:p>
        </p:txBody>
      </p:sp>
    </p:spTree>
    <p:extLst>
      <p:ext uri="{BB962C8B-B14F-4D97-AF65-F5344CB8AC3E}">
        <p14:creationId xmlns:p14="http://schemas.microsoft.com/office/powerpoint/2010/main" val="58318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18</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pic>
        <p:nvPicPr>
          <p:cNvPr id="3" name="Image 2">
            <a:extLst>
              <a:ext uri="{FF2B5EF4-FFF2-40B4-BE49-F238E27FC236}">
                <a16:creationId xmlns:a16="http://schemas.microsoft.com/office/drawing/2014/main" id="{D80276DC-48AE-47B9-B12D-201516A98F85}"/>
              </a:ext>
            </a:extLst>
          </p:cNvPr>
          <p:cNvPicPr>
            <a:picLocks noChangeAspect="1"/>
          </p:cNvPicPr>
          <p:nvPr/>
        </p:nvPicPr>
        <p:blipFill>
          <a:blip r:embed="rId2"/>
          <a:stretch>
            <a:fillRect/>
          </a:stretch>
        </p:blipFill>
        <p:spPr>
          <a:xfrm>
            <a:off x="611560" y="1016732"/>
            <a:ext cx="7776864" cy="4824536"/>
          </a:xfrm>
          <a:prstGeom prst="rect">
            <a:avLst/>
          </a:prstGeom>
        </p:spPr>
      </p:pic>
    </p:spTree>
    <p:extLst>
      <p:ext uri="{BB962C8B-B14F-4D97-AF65-F5344CB8AC3E}">
        <p14:creationId xmlns:p14="http://schemas.microsoft.com/office/powerpoint/2010/main" val="3004267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19</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sp>
        <p:nvSpPr>
          <p:cNvPr id="5" name="Rectangle 3">
            <a:extLst>
              <a:ext uri="{FF2B5EF4-FFF2-40B4-BE49-F238E27FC236}">
                <a16:creationId xmlns:a16="http://schemas.microsoft.com/office/drawing/2014/main" id="{D36BB3E9-18C1-484E-8DE9-C21D152D6424}"/>
              </a:ext>
            </a:extLst>
          </p:cNvPr>
          <p:cNvSpPr txBox="1">
            <a:spLocks noChangeArrowheads="1"/>
          </p:cNvSpPr>
          <p:nvPr/>
        </p:nvSpPr>
        <p:spPr bwMode="auto">
          <a:xfrm>
            <a:off x="827584" y="749090"/>
            <a:ext cx="7488832" cy="542925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lang="en-US" sz="3200" dirty="0" smtClean="0">
                <a:solidFill>
                  <a:srgbClr val="000000"/>
                </a:solidFill>
                <a:latin typeface="Century Gothic" panose="020B0502020202020204" pitchFamily="34" charset="0"/>
                <a:ea typeface="+mn-ea"/>
                <a:cs typeface="Calibri" panose="020F0502020204030204" pitchFamily="34" charset="0"/>
              </a:defRPr>
            </a:lvl1pPr>
            <a:lvl2pPr marL="742950" indent="-285750" algn="l" rtl="0" eaLnBrk="0" fontAlgn="base" hangingPunct="0">
              <a:spcBef>
                <a:spcPct val="20000"/>
              </a:spcBef>
              <a:spcAft>
                <a:spcPct val="0"/>
              </a:spcAft>
              <a:buFont typeface="Wingdings" pitchFamily="2" charset="2"/>
              <a:buChar char="Ø"/>
              <a:defRPr lang="en-US" sz="2800" dirty="0" smtClean="0">
                <a:solidFill>
                  <a:schemeClr val="tx1"/>
                </a:solidFill>
                <a:latin typeface="Century Gothic" panose="020B0502020202020204" pitchFamily="34" charset="0"/>
                <a:cs typeface="Calibri" panose="020F0502020204030204" pitchFamily="34" charset="0"/>
              </a:defRPr>
            </a:lvl2pPr>
            <a:lvl3pPr marL="1143000" indent="-228600" algn="l" rtl="0" eaLnBrk="0" fontAlgn="base" hangingPunct="0">
              <a:spcBef>
                <a:spcPct val="20000"/>
              </a:spcBef>
              <a:spcAft>
                <a:spcPct val="0"/>
              </a:spcAft>
              <a:buChar char="•"/>
              <a:defRPr lang="en-US" sz="2400" dirty="0" smtClean="0">
                <a:solidFill>
                  <a:schemeClr val="tx1"/>
                </a:solidFill>
                <a:latin typeface="Century Gothic" panose="020B0502020202020204" pitchFamily="34" charset="0"/>
                <a:cs typeface="Calibri" panose="020F0502020204030204" pitchFamily="34" charset="0"/>
              </a:defRPr>
            </a:lvl3pPr>
            <a:lvl4pPr marL="1600200" indent="-228600" algn="l" rtl="0" eaLnBrk="0" fontAlgn="base" hangingPunct="0">
              <a:spcBef>
                <a:spcPct val="20000"/>
              </a:spcBef>
              <a:spcAft>
                <a:spcPct val="0"/>
              </a:spcAft>
              <a:buChar char="–"/>
              <a:defRPr lang="en-US" sz="2000" dirty="0" smtClean="0">
                <a:solidFill>
                  <a:srgbClr val="000000"/>
                </a:solidFill>
                <a:latin typeface="Century Gothic" panose="020B0502020202020204" pitchFamily="34" charset="0"/>
                <a:cs typeface="Calibri" panose="020F0502020204030204" pitchFamily="34" charset="0"/>
              </a:defRPr>
            </a:lvl4pPr>
            <a:lvl5pPr marL="2057400" indent="-228600" algn="l" rtl="0" eaLnBrk="0" fontAlgn="base" hangingPunct="0">
              <a:spcBef>
                <a:spcPct val="20000"/>
              </a:spcBef>
              <a:spcAft>
                <a:spcPct val="0"/>
              </a:spcAft>
              <a:buChar char="»"/>
              <a:defRPr lang="fr-FR" sz="2000" dirty="0">
                <a:solidFill>
                  <a:schemeClr val="tx1"/>
                </a:solidFill>
                <a:latin typeface="Century Gothic" panose="020B0502020202020204" pitchFamily="34" charset="0"/>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150000"/>
              </a:lnSpc>
              <a:buFont typeface="Times" charset="0"/>
              <a:buNone/>
              <a:defRPr/>
            </a:pPr>
            <a:r>
              <a:rPr lang="fr-FR" sz="2000" kern="0" dirty="0">
                <a:latin typeface="Times New Roman" panose="02020603050405020304" pitchFamily="18" charset="0"/>
                <a:ea typeface="ＭＳ Ｐゴシック" pitchFamily="34" charset="-128"/>
                <a:cs typeface="Times New Roman" panose="02020603050405020304" pitchFamily="18" charset="0"/>
              </a:rPr>
              <a:t>Il est courant de </a:t>
            </a:r>
          </a:p>
          <a:p>
            <a:pPr lvl="1" algn="just">
              <a:lnSpc>
                <a:spcPct val="150000"/>
              </a:lnSpc>
              <a:spcBef>
                <a:spcPct val="0"/>
              </a:spcBef>
              <a:buFont typeface="Wingdings" panose="05000000000000000000" pitchFamily="2" charset="2"/>
              <a:buChar char="ü"/>
              <a:defRPr/>
            </a:pPr>
            <a:r>
              <a:rPr lang="fr-FR" sz="2000" kern="0" dirty="0">
                <a:latin typeface="Times New Roman" panose="02020603050405020304" pitchFamily="18" charset="0"/>
                <a:ea typeface="ＭＳ Ｐゴシック" pitchFamily="34" charset="-128"/>
                <a:cs typeface="Times New Roman" panose="02020603050405020304" pitchFamily="18" charset="0"/>
              </a:rPr>
              <a:t> 	se trouver </a:t>
            </a:r>
            <a:r>
              <a:rPr lang="fr-FR" sz="2000" kern="0" dirty="0">
                <a:solidFill>
                  <a:srgbClr val="FF0000"/>
                </a:solidFill>
                <a:latin typeface="Times New Roman" panose="02020603050405020304" pitchFamily="18" charset="0"/>
                <a:ea typeface="ＭＳ Ｐゴシック" pitchFamily="34" charset="-128"/>
                <a:cs typeface="Times New Roman" panose="02020603050405020304" pitchFamily="18" charset="0"/>
              </a:rPr>
              <a:t>confronté</a:t>
            </a:r>
            <a:r>
              <a:rPr lang="fr-FR" sz="2000" kern="0" dirty="0">
                <a:latin typeface="Times New Roman" panose="02020603050405020304" pitchFamily="18" charset="0"/>
                <a:ea typeface="ＭＳ Ｐゴシック" pitchFamily="34" charset="-128"/>
                <a:cs typeface="Times New Roman" panose="02020603050405020304" pitchFamily="18" charset="0"/>
              </a:rPr>
              <a:t> à des problèmes soudains rapportés par des collaborateurs</a:t>
            </a:r>
          </a:p>
          <a:p>
            <a:pPr lvl="1" algn="just">
              <a:lnSpc>
                <a:spcPct val="150000"/>
              </a:lnSpc>
              <a:spcAft>
                <a:spcPts val="1200"/>
              </a:spcAft>
              <a:buFont typeface="Wingdings" panose="05000000000000000000" pitchFamily="2" charset="2"/>
              <a:buChar char="ü"/>
              <a:defRPr/>
            </a:pPr>
            <a:r>
              <a:rPr lang="fr-FR" sz="2000" kern="0" dirty="0">
                <a:latin typeface="Times New Roman" panose="02020603050405020304" pitchFamily="18" charset="0"/>
                <a:ea typeface="ＭＳ Ｐゴシック" pitchFamily="34" charset="-128"/>
                <a:cs typeface="Times New Roman" panose="02020603050405020304" pitchFamily="18" charset="0"/>
              </a:rPr>
              <a:t> 	s’attaquer tout de suite à l’étude de la solution, sans avoir suffisamment analyser le problème élémentaire: </a:t>
            </a:r>
          </a:p>
          <a:p>
            <a:pPr lvl="2">
              <a:buFont typeface="Times" charset="0"/>
              <a:buChar char="•"/>
              <a:defRPr/>
            </a:pPr>
            <a:r>
              <a:rPr lang="fr-FR" sz="2000" kern="0" dirty="0">
                <a:latin typeface="Times New Roman" panose="02020603050405020304" pitchFamily="18" charset="0"/>
                <a:ea typeface="ＭＳ Ｐゴシック" pitchFamily="34" charset="-128"/>
                <a:cs typeface="Times New Roman" panose="02020603050405020304" pitchFamily="18" charset="0"/>
              </a:rPr>
              <a:t> quel est précisément le problème ?</a:t>
            </a:r>
          </a:p>
          <a:p>
            <a:pPr lvl="2">
              <a:buFont typeface="Times" charset="0"/>
              <a:buChar char="•"/>
              <a:defRPr/>
            </a:pPr>
            <a:r>
              <a:rPr lang="fr-FR" sz="2000" kern="0" dirty="0">
                <a:latin typeface="Times New Roman" panose="02020603050405020304" pitchFamily="18" charset="0"/>
                <a:ea typeface="ＭＳ Ｐゴシック" pitchFamily="34" charset="-128"/>
                <a:cs typeface="Times New Roman" panose="02020603050405020304" pitchFamily="18" charset="0"/>
              </a:rPr>
              <a:t> depuis quand se manifeste-t-il ?</a:t>
            </a:r>
          </a:p>
          <a:p>
            <a:pPr lvl="2">
              <a:buFont typeface="Times" charset="0"/>
              <a:buChar char="•"/>
              <a:defRPr/>
            </a:pPr>
            <a:r>
              <a:rPr lang="fr-FR" sz="2000" kern="0" dirty="0">
                <a:latin typeface="Times New Roman" panose="02020603050405020304" pitchFamily="18" charset="0"/>
                <a:ea typeface="ＭＳ Ｐゴシック" pitchFamily="34" charset="-128"/>
                <a:cs typeface="Times New Roman" panose="02020603050405020304" pitchFamily="18" charset="0"/>
              </a:rPr>
              <a:t> qui se trouve concerné ?</a:t>
            </a:r>
          </a:p>
          <a:p>
            <a:pPr lvl="2">
              <a:buFont typeface="Times" charset="0"/>
              <a:buChar char="•"/>
              <a:defRPr/>
            </a:pPr>
            <a:r>
              <a:rPr lang="fr-FR" sz="2000" kern="0" dirty="0">
                <a:latin typeface="Times New Roman" panose="02020603050405020304" pitchFamily="18" charset="0"/>
                <a:ea typeface="ＭＳ Ｐゴシック" pitchFamily="34" charset="-128"/>
                <a:cs typeface="Times New Roman" panose="02020603050405020304" pitchFamily="18" charset="0"/>
              </a:rPr>
              <a:t> où est-il apparu ?</a:t>
            </a:r>
          </a:p>
          <a:p>
            <a:pPr lvl="2">
              <a:buFont typeface="Times" charset="0"/>
              <a:buChar char="•"/>
              <a:defRPr/>
            </a:pPr>
            <a:r>
              <a:rPr lang="fr-FR" sz="2000" kern="0" dirty="0">
                <a:latin typeface="Times New Roman" panose="02020603050405020304" pitchFamily="18" charset="0"/>
                <a:ea typeface="ＭＳ Ｐゴシック" pitchFamily="34" charset="-128"/>
                <a:cs typeface="Times New Roman" panose="02020603050405020304" pitchFamily="18" charset="0"/>
              </a:rPr>
              <a:t> comment avons-nous pris conscience qu’il survenu ?</a:t>
            </a:r>
          </a:p>
          <a:p>
            <a:pPr lvl="2">
              <a:buFont typeface="Times" charset="0"/>
              <a:buChar char="•"/>
              <a:defRPr/>
            </a:pPr>
            <a:r>
              <a:rPr lang="fr-FR" sz="2000" kern="0" dirty="0">
                <a:latin typeface="Times New Roman" panose="02020603050405020304" pitchFamily="18" charset="0"/>
                <a:ea typeface="ＭＳ Ｐゴシック" pitchFamily="34" charset="-128"/>
                <a:cs typeface="Times New Roman" panose="02020603050405020304" pitchFamily="18" charset="0"/>
              </a:rPr>
              <a:t> quelle est son ampleur?</a:t>
            </a:r>
          </a:p>
          <a:p>
            <a:pPr lvl="2">
              <a:buFont typeface="Times" charset="0"/>
              <a:buChar char="•"/>
              <a:defRPr/>
            </a:pPr>
            <a:r>
              <a:rPr lang="fr-FR" sz="2000" kern="0" dirty="0">
                <a:latin typeface="Times New Roman" panose="02020603050405020304" pitchFamily="18" charset="0"/>
                <a:ea typeface="ＭＳ Ｐゴシック" pitchFamily="34" charset="-128"/>
                <a:cs typeface="Times New Roman" panose="02020603050405020304" pitchFamily="18" charset="0"/>
              </a:rPr>
              <a:t> ………</a:t>
            </a:r>
          </a:p>
        </p:txBody>
      </p:sp>
    </p:spTree>
    <p:extLst>
      <p:ext uri="{BB962C8B-B14F-4D97-AF65-F5344CB8AC3E}">
        <p14:creationId xmlns:p14="http://schemas.microsoft.com/office/powerpoint/2010/main" val="319768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a:t>
            </a:fld>
            <a:endParaRPr lang="fr-FR"/>
          </a:p>
        </p:txBody>
      </p:sp>
      <p:sp>
        <p:nvSpPr>
          <p:cNvPr id="25603" name="Rectangle 2"/>
          <p:cNvSpPr>
            <a:spLocks noGrp="1" noChangeArrowheads="1"/>
          </p:cNvSpPr>
          <p:nvPr>
            <p:ph type="title"/>
          </p:nvPr>
        </p:nvSpPr>
        <p:spPr/>
        <p:txBody>
          <a:bodyPr/>
          <a:lstStyle/>
          <a:p>
            <a:pPr eaLnBrk="1" hangingPunct="1"/>
            <a:r>
              <a:rPr lang="fr-FR" dirty="0"/>
              <a:t>Plan</a:t>
            </a:r>
          </a:p>
        </p:txBody>
      </p:sp>
      <p:pic>
        <p:nvPicPr>
          <p:cNvPr id="3" name="Image 2">
            <a:extLst>
              <a:ext uri="{FF2B5EF4-FFF2-40B4-BE49-F238E27FC236}">
                <a16:creationId xmlns:a16="http://schemas.microsoft.com/office/drawing/2014/main" id="{44726FE5-5E04-4D91-BEF6-44529CE49C6D}"/>
              </a:ext>
            </a:extLst>
          </p:cNvPr>
          <p:cNvPicPr>
            <a:picLocks noChangeAspect="1"/>
          </p:cNvPicPr>
          <p:nvPr/>
        </p:nvPicPr>
        <p:blipFill>
          <a:blip r:embed="rId2"/>
          <a:stretch>
            <a:fillRect/>
          </a:stretch>
        </p:blipFill>
        <p:spPr>
          <a:xfrm>
            <a:off x="161764" y="553542"/>
            <a:ext cx="8820472" cy="2058320"/>
          </a:xfrm>
          <a:prstGeom prst="rect">
            <a:avLst/>
          </a:prstGeom>
        </p:spPr>
      </p:pic>
      <p:sp>
        <p:nvSpPr>
          <p:cNvPr id="7" name="ZoneTexte 6">
            <a:extLst>
              <a:ext uri="{FF2B5EF4-FFF2-40B4-BE49-F238E27FC236}">
                <a16:creationId xmlns:a16="http://schemas.microsoft.com/office/drawing/2014/main" id="{32F8AE68-0CE8-4153-9901-839A213EC62A}"/>
              </a:ext>
            </a:extLst>
          </p:cNvPr>
          <p:cNvSpPr txBox="1"/>
          <p:nvPr/>
        </p:nvSpPr>
        <p:spPr>
          <a:xfrm>
            <a:off x="318537" y="2611862"/>
            <a:ext cx="8820472" cy="3785652"/>
          </a:xfrm>
          <a:prstGeom prst="rect">
            <a:avLst/>
          </a:prstGeom>
          <a:noFill/>
        </p:spPr>
        <p:txBody>
          <a:bodyPr wrap="square" rtlCol="0">
            <a:spAutoFit/>
          </a:bodyPr>
          <a:lstStyle/>
          <a:p>
            <a:pPr marL="457200" indent="-457200">
              <a:buFont typeface="+mj-lt"/>
              <a:buAutoNum type="arabicPeriod"/>
            </a:pPr>
            <a:r>
              <a:rPr lang="fr-FR" b="1" dirty="0"/>
              <a:t>Amélioration continue: Introduction</a:t>
            </a:r>
          </a:p>
          <a:p>
            <a:pPr marL="914400" lvl="1" indent="-457200">
              <a:buFont typeface="Wingdings" panose="05000000000000000000" pitchFamily="2" charset="2"/>
              <a:buChar char="ü"/>
            </a:pPr>
            <a:r>
              <a:rPr lang="fr-FR" dirty="0"/>
              <a:t>Amélioration continue </a:t>
            </a:r>
          </a:p>
          <a:p>
            <a:pPr marL="914400" lvl="1" indent="-457200">
              <a:buFont typeface="Wingdings" panose="05000000000000000000" pitchFamily="2" charset="2"/>
              <a:buChar char="ü"/>
            </a:pPr>
            <a:r>
              <a:rPr lang="fr-FR" dirty="0"/>
              <a:t>Outils de résolution de problèmes</a:t>
            </a:r>
          </a:p>
          <a:p>
            <a:pPr marL="914400" lvl="1" indent="-457200">
              <a:buFont typeface="Wingdings" panose="05000000000000000000" pitchFamily="2" charset="2"/>
              <a:buChar char="ü"/>
            </a:pPr>
            <a:r>
              <a:rPr lang="fr-FR" dirty="0"/>
              <a:t>Méthode 8D (</a:t>
            </a:r>
            <a:r>
              <a:rPr lang="fr-FR" b="1" dirty="0"/>
              <a:t>projet</a:t>
            </a:r>
            <a:r>
              <a:rPr lang="fr-FR" dirty="0"/>
              <a:t>)</a:t>
            </a:r>
          </a:p>
          <a:p>
            <a:pPr marL="914400" lvl="1" indent="-457200">
              <a:buFont typeface="Wingdings" panose="05000000000000000000" pitchFamily="2" charset="2"/>
              <a:buChar char="ü"/>
            </a:pPr>
            <a:r>
              <a:rPr lang="fr-FR" i="1" dirty="0"/>
              <a:t>[MUDA]</a:t>
            </a:r>
          </a:p>
          <a:p>
            <a:pPr marL="457200" indent="-457200">
              <a:buAutoNum type="arabicPeriod" startAt="2"/>
            </a:pPr>
            <a:r>
              <a:rPr lang="fr-FR" b="1" dirty="0"/>
              <a:t>Amélioration continue avancée</a:t>
            </a:r>
          </a:p>
          <a:p>
            <a:pPr marL="914400" lvl="1" indent="-457200">
              <a:buFont typeface="Wingdings" panose="05000000000000000000" pitchFamily="2" charset="2"/>
              <a:buChar char="ü"/>
            </a:pPr>
            <a:r>
              <a:rPr lang="fr-FR" dirty="0"/>
              <a:t>5S</a:t>
            </a:r>
          </a:p>
          <a:p>
            <a:pPr marL="914400" lvl="1" indent="-457200">
              <a:buFont typeface="Wingdings" panose="05000000000000000000" pitchFamily="2" charset="2"/>
              <a:buChar char="ü"/>
            </a:pPr>
            <a:r>
              <a:rPr lang="fr-FR" dirty="0"/>
              <a:t>6 sigma,  DMAIC</a:t>
            </a:r>
          </a:p>
          <a:p>
            <a:pPr marL="914400" lvl="1" indent="-457200">
              <a:buFont typeface="Wingdings" panose="05000000000000000000" pitchFamily="2" charset="2"/>
              <a:buChar char="ü"/>
            </a:pPr>
            <a:r>
              <a:rPr lang="fr-FR" i="1" dirty="0"/>
              <a:t>[Accompagnement au changement]</a:t>
            </a:r>
          </a:p>
          <a:p>
            <a:r>
              <a:rPr lang="fr-FR" b="1" dirty="0"/>
              <a:t>3.   Plans d’expérience 2</a:t>
            </a:r>
          </a:p>
          <a:p>
            <a:pPr marL="914400" lvl="1" indent="-457200">
              <a:buFont typeface="Wingdings" panose="05000000000000000000" pitchFamily="2" charset="2"/>
              <a:buChar char="ü"/>
            </a:pPr>
            <a:r>
              <a:rPr lang="fr-FR" dirty="0"/>
              <a:t>Analyse Fonctionnelle (AF)</a:t>
            </a:r>
          </a:p>
          <a:p>
            <a:pPr marL="914400" lvl="1" indent="-457200">
              <a:buFont typeface="Wingdings" panose="05000000000000000000" pitchFamily="2" charset="2"/>
              <a:buChar char="ü"/>
            </a:pPr>
            <a:r>
              <a:rPr lang="fr-FR" dirty="0"/>
              <a:t>Analyse des modes, des effets et de la criticité des défaillances (AMDEC)</a:t>
            </a:r>
          </a:p>
        </p:txBody>
      </p:sp>
    </p:spTree>
    <p:extLst>
      <p:ext uri="{BB962C8B-B14F-4D97-AF65-F5344CB8AC3E}">
        <p14:creationId xmlns:p14="http://schemas.microsoft.com/office/powerpoint/2010/main" val="2935041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20</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sp>
        <p:nvSpPr>
          <p:cNvPr id="6" name="矩形 5">
            <a:extLst>
              <a:ext uri="{FF2B5EF4-FFF2-40B4-BE49-F238E27FC236}">
                <a16:creationId xmlns:a16="http://schemas.microsoft.com/office/drawing/2014/main" id="{80113A29-83F8-4193-AA5D-3BBE7F42D26E}"/>
              </a:ext>
            </a:extLst>
          </p:cNvPr>
          <p:cNvSpPr/>
          <p:nvPr/>
        </p:nvSpPr>
        <p:spPr>
          <a:xfrm>
            <a:off x="683568" y="836712"/>
            <a:ext cx="7918648" cy="1015663"/>
          </a:xfrm>
          <a:prstGeom prst="rect">
            <a:avLst/>
          </a:prstGeom>
        </p:spPr>
        <p:txBody>
          <a:bodyPr wrap="square">
            <a:spAutoFit/>
          </a:bodyPr>
          <a:lstStyle/>
          <a:p>
            <a:pPr algn="just"/>
            <a:r>
              <a:rPr lang="fr-FR" altLang="zh-CN" dirty="0">
                <a:solidFill>
                  <a:srgbClr val="444444"/>
                </a:solidFill>
                <a:latin typeface="Times New Roman" panose="02020603050405020304" pitchFamily="18" charset="0"/>
                <a:cs typeface="Times New Roman" panose="02020603050405020304" pitchFamily="18" charset="0"/>
              </a:rPr>
              <a:t>La méthode de questionnement QQOQCP permet de décrire une situation/un problème en répondant aux questions suivantes  </a:t>
            </a:r>
            <a:r>
              <a:rPr lang="fr-FR" altLang="zh-CN" dirty="0">
                <a:solidFill>
                  <a:srgbClr val="FF0000"/>
                </a:solidFill>
                <a:latin typeface="Times New Roman" panose="02020603050405020304" pitchFamily="18" charset="0"/>
                <a:cs typeface="Times New Roman" panose="02020603050405020304" pitchFamily="18" charset="0"/>
              </a:rPr>
              <a:t>d’une manière générale :</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1026" name="Picture 2" descr="QQOQCP : une carte questions qui donne des réponses ? | Fantadys">
            <a:extLst>
              <a:ext uri="{FF2B5EF4-FFF2-40B4-BE49-F238E27FC236}">
                <a16:creationId xmlns:a16="http://schemas.microsoft.com/office/drawing/2014/main" id="{EA18DAC6-812D-4667-9D42-B723477007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0262" y="1918902"/>
            <a:ext cx="7596336" cy="441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148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21</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pic>
        <p:nvPicPr>
          <p:cNvPr id="2" name="Image 1">
            <a:extLst>
              <a:ext uri="{FF2B5EF4-FFF2-40B4-BE49-F238E27FC236}">
                <a16:creationId xmlns:a16="http://schemas.microsoft.com/office/drawing/2014/main" id="{06CBFCB1-9B68-4B11-A5F9-825E4CE59449}"/>
              </a:ext>
            </a:extLst>
          </p:cNvPr>
          <p:cNvPicPr>
            <a:picLocks noChangeAspect="1"/>
          </p:cNvPicPr>
          <p:nvPr/>
        </p:nvPicPr>
        <p:blipFill>
          <a:blip r:embed="rId2"/>
          <a:stretch>
            <a:fillRect/>
          </a:stretch>
        </p:blipFill>
        <p:spPr>
          <a:xfrm>
            <a:off x="755576" y="1628800"/>
            <a:ext cx="7560840" cy="4071813"/>
          </a:xfrm>
          <a:prstGeom prst="rect">
            <a:avLst/>
          </a:prstGeom>
        </p:spPr>
      </p:pic>
      <p:sp>
        <p:nvSpPr>
          <p:cNvPr id="3" name="Rectangle 2">
            <a:extLst>
              <a:ext uri="{FF2B5EF4-FFF2-40B4-BE49-F238E27FC236}">
                <a16:creationId xmlns:a16="http://schemas.microsoft.com/office/drawing/2014/main" id="{439C8CFD-31C3-44E8-B4A2-5AA3332E2565}"/>
              </a:ext>
            </a:extLst>
          </p:cNvPr>
          <p:cNvSpPr/>
          <p:nvPr/>
        </p:nvSpPr>
        <p:spPr>
          <a:xfrm>
            <a:off x="1259632" y="928613"/>
            <a:ext cx="7272807" cy="461665"/>
          </a:xfrm>
          <a:prstGeom prst="rect">
            <a:avLst/>
          </a:prstGeom>
        </p:spPr>
        <p:txBody>
          <a:bodyPr wrap="square">
            <a:spAutoFit/>
          </a:bodyPr>
          <a:lstStyle/>
          <a:p>
            <a:pPr algn="ctr"/>
            <a:r>
              <a:rPr lang="fr-FR" sz="2400" b="1" dirty="0">
                <a:solidFill>
                  <a:srgbClr val="FF0000"/>
                </a:solidFill>
                <a:latin typeface="Rubik"/>
              </a:rPr>
              <a:t>Qui est concerné ?</a:t>
            </a:r>
            <a:endParaRPr lang="fr-FR" sz="2400" b="1" dirty="0">
              <a:solidFill>
                <a:srgbClr val="FF0000"/>
              </a:solidFill>
            </a:endParaRPr>
          </a:p>
        </p:txBody>
      </p:sp>
    </p:spTree>
    <p:extLst>
      <p:ext uri="{BB962C8B-B14F-4D97-AF65-F5344CB8AC3E}">
        <p14:creationId xmlns:p14="http://schemas.microsoft.com/office/powerpoint/2010/main" val="3483164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22</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pic>
        <p:nvPicPr>
          <p:cNvPr id="3" name="Image 2">
            <a:extLst>
              <a:ext uri="{FF2B5EF4-FFF2-40B4-BE49-F238E27FC236}">
                <a16:creationId xmlns:a16="http://schemas.microsoft.com/office/drawing/2014/main" id="{B35CAAEA-B976-41AC-9EE4-6DAE3C252C44}"/>
              </a:ext>
            </a:extLst>
          </p:cNvPr>
          <p:cNvPicPr>
            <a:picLocks noChangeAspect="1"/>
          </p:cNvPicPr>
          <p:nvPr/>
        </p:nvPicPr>
        <p:blipFill>
          <a:blip r:embed="rId2"/>
          <a:stretch>
            <a:fillRect/>
          </a:stretch>
        </p:blipFill>
        <p:spPr>
          <a:xfrm>
            <a:off x="3275856" y="2060848"/>
            <a:ext cx="4865210" cy="2472924"/>
          </a:xfrm>
          <a:prstGeom prst="rect">
            <a:avLst/>
          </a:prstGeom>
        </p:spPr>
      </p:pic>
      <p:pic>
        <p:nvPicPr>
          <p:cNvPr id="5" name="Image 4">
            <a:extLst>
              <a:ext uri="{FF2B5EF4-FFF2-40B4-BE49-F238E27FC236}">
                <a16:creationId xmlns:a16="http://schemas.microsoft.com/office/drawing/2014/main" id="{3BC9F273-68C4-4C4F-BC64-84A98431031A}"/>
              </a:ext>
            </a:extLst>
          </p:cNvPr>
          <p:cNvPicPr>
            <a:picLocks noChangeAspect="1"/>
          </p:cNvPicPr>
          <p:nvPr/>
        </p:nvPicPr>
        <p:blipFill>
          <a:blip r:embed="rId3"/>
          <a:stretch>
            <a:fillRect/>
          </a:stretch>
        </p:blipFill>
        <p:spPr>
          <a:xfrm>
            <a:off x="539552" y="1196752"/>
            <a:ext cx="2219658" cy="3960440"/>
          </a:xfrm>
          <a:prstGeom prst="rect">
            <a:avLst/>
          </a:prstGeom>
        </p:spPr>
      </p:pic>
      <p:sp>
        <p:nvSpPr>
          <p:cNvPr id="2" name="Rectangle 1">
            <a:extLst>
              <a:ext uri="{FF2B5EF4-FFF2-40B4-BE49-F238E27FC236}">
                <a16:creationId xmlns:a16="http://schemas.microsoft.com/office/drawing/2014/main" id="{77C4D304-226A-4759-A6E8-62037BD06DDE}"/>
              </a:ext>
            </a:extLst>
          </p:cNvPr>
          <p:cNvSpPr/>
          <p:nvPr/>
        </p:nvSpPr>
        <p:spPr>
          <a:xfrm>
            <a:off x="3347864" y="796642"/>
            <a:ext cx="2376264" cy="461665"/>
          </a:xfrm>
          <a:prstGeom prst="rect">
            <a:avLst/>
          </a:prstGeom>
        </p:spPr>
        <p:txBody>
          <a:bodyPr wrap="square">
            <a:spAutoFit/>
          </a:bodyPr>
          <a:lstStyle/>
          <a:p>
            <a:r>
              <a:rPr lang="fr-FR" sz="2400" b="1" dirty="0">
                <a:solidFill>
                  <a:srgbClr val="FF0000"/>
                </a:solidFill>
                <a:latin typeface="Rubik"/>
              </a:rPr>
              <a:t>De quoi s'agit-il ?</a:t>
            </a:r>
            <a:endParaRPr lang="fr-FR" sz="2400" b="1" dirty="0">
              <a:solidFill>
                <a:srgbClr val="FF0000"/>
              </a:solidFill>
            </a:endParaRPr>
          </a:p>
        </p:txBody>
      </p:sp>
    </p:spTree>
    <p:extLst>
      <p:ext uri="{BB962C8B-B14F-4D97-AF65-F5344CB8AC3E}">
        <p14:creationId xmlns:p14="http://schemas.microsoft.com/office/powerpoint/2010/main" val="780661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23</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pic>
        <p:nvPicPr>
          <p:cNvPr id="2" name="Image 1">
            <a:extLst>
              <a:ext uri="{FF2B5EF4-FFF2-40B4-BE49-F238E27FC236}">
                <a16:creationId xmlns:a16="http://schemas.microsoft.com/office/drawing/2014/main" id="{AD8F8872-3B90-40C0-85CE-CCAD92619882}"/>
              </a:ext>
            </a:extLst>
          </p:cNvPr>
          <p:cNvPicPr>
            <a:picLocks noChangeAspect="1"/>
          </p:cNvPicPr>
          <p:nvPr/>
        </p:nvPicPr>
        <p:blipFill>
          <a:blip r:embed="rId2"/>
          <a:stretch>
            <a:fillRect/>
          </a:stretch>
        </p:blipFill>
        <p:spPr>
          <a:xfrm>
            <a:off x="3276639" y="1628800"/>
            <a:ext cx="5181561" cy="3288547"/>
          </a:xfrm>
          <a:prstGeom prst="rect">
            <a:avLst/>
          </a:prstGeom>
        </p:spPr>
      </p:pic>
      <p:pic>
        <p:nvPicPr>
          <p:cNvPr id="6" name="Image 5">
            <a:extLst>
              <a:ext uri="{FF2B5EF4-FFF2-40B4-BE49-F238E27FC236}">
                <a16:creationId xmlns:a16="http://schemas.microsoft.com/office/drawing/2014/main" id="{49D4F8DC-6AF3-46D1-B4A7-3BD47FC06427}"/>
              </a:ext>
            </a:extLst>
          </p:cNvPr>
          <p:cNvPicPr>
            <a:picLocks noChangeAspect="1"/>
          </p:cNvPicPr>
          <p:nvPr/>
        </p:nvPicPr>
        <p:blipFill>
          <a:blip r:embed="rId3"/>
          <a:stretch>
            <a:fillRect/>
          </a:stretch>
        </p:blipFill>
        <p:spPr>
          <a:xfrm>
            <a:off x="714008" y="1386309"/>
            <a:ext cx="2046761" cy="3773527"/>
          </a:xfrm>
          <a:prstGeom prst="rect">
            <a:avLst/>
          </a:prstGeom>
        </p:spPr>
      </p:pic>
      <p:sp>
        <p:nvSpPr>
          <p:cNvPr id="5" name="Rectangle 4">
            <a:extLst>
              <a:ext uri="{FF2B5EF4-FFF2-40B4-BE49-F238E27FC236}">
                <a16:creationId xmlns:a16="http://schemas.microsoft.com/office/drawing/2014/main" id="{4A7623A6-9A2C-43CF-881D-A6F643CE4854}"/>
              </a:ext>
            </a:extLst>
          </p:cNvPr>
          <p:cNvSpPr/>
          <p:nvPr/>
        </p:nvSpPr>
        <p:spPr>
          <a:xfrm>
            <a:off x="2930397" y="884487"/>
            <a:ext cx="3631956" cy="461665"/>
          </a:xfrm>
          <a:prstGeom prst="rect">
            <a:avLst/>
          </a:prstGeom>
        </p:spPr>
        <p:txBody>
          <a:bodyPr wrap="none">
            <a:spAutoFit/>
          </a:bodyPr>
          <a:lstStyle/>
          <a:p>
            <a:r>
              <a:rPr lang="fr-FR" sz="2400" b="1" dirty="0">
                <a:solidFill>
                  <a:srgbClr val="FF0000"/>
                </a:solidFill>
              </a:rPr>
              <a:t>Où apparait le problème ?</a:t>
            </a:r>
          </a:p>
        </p:txBody>
      </p:sp>
    </p:spTree>
    <p:extLst>
      <p:ext uri="{BB962C8B-B14F-4D97-AF65-F5344CB8AC3E}">
        <p14:creationId xmlns:p14="http://schemas.microsoft.com/office/powerpoint/2010/main" val="3011029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24</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pic>
        <p:nvPicPr>
          <p:cNvPr id="3" name="Image 2">
            <a:extLst>
              <a:ext uri="{FF2B5EF4-FFF2-40B4-BE49-F238E27FC236}">
                <a16:creationId xmlns:a16="http://schemas.microsoft.com/office/drawing/2014/main" id="{4B32AEA7-98AB-4338-9535-32F6642B2D9C}"/>
              </a:ext>
            </a:extLst>
          </p:cNvPr>
          <p:cNvPicPr>
            <a:picLocks noChangeAspect="1"/>
          </p:cNvPicPr>
          <p:nvPr/>
        </p:nvPicPr>
        <p:blipFill>
          <a:blip r:embed="rId2"/>
          <a:stretch>
            <a:fillRect/>
          </a:stretch>
        </p:blipFill>
        <p:spPr>
          <a:xfrm>
            <a:off x="3055452" y="1626981"/>
            <a:ext cx="5402748" cy="3604037"/>
          </a:xfrm>
          <a:prstGeom prst="rect">
            <a:avLst/>
          </a:prstGeom>
        </p:spPr>
      </p:pic>
      <p:pic>
        <p:nvPicPr>
          <p:cNvPr id="5" name="Image 4">
            <a:extLst>
              <a:ext uri="{FF2B5EF4-FFF2-40B4-BE49-F238E27FC236}">
                <a16:creationId xmlns:a16="http://schemas.microsoft.com/office/drawing/2014/main" id="{2631B1DD-7987-4460-958F-6E3EDF8B93C9}"/>
              </a:ext>
            </a:extLst>
          </p:cNvPr>
          <p:cNvPicPr>
            <a:picLocks noChangeAspect="1"/>
          </p:cNvPicPr>
          <p:nvPr/>
        </p:nvPicPr>
        <p:blipFill>
          <a:blip r:embed="rId3"/>
          <a:stretch>
            <a:fillRect/>
          </a:stretch>
        </p:blipFill>
        <p:spPr>
          <a:xfrm>
            <a:off x="539552" y="1428847"/>
            <a:ext cx="2186013" cy="4113327"/>
          </a:xfrm>
          <a:prstGeom prst="rect">
            <a:avLst/>
          </a:prstGeom>
        </p:spPr>
      </p:pic>
      <p:sp>
        <p:nvSpPr>
          <p:cNvPr id="2" name="Rectangle 1">
            <a:extLst>
              <a:ext uri="{FF2B5EF4-FFF2-40B4-BE49-F238E27FC236}">
                <a16:creationId xmlns:a16="http://schemas.microsoft.com/office/drawing/2014/main" id="{A46C3545-D16F-44F4-BDEB-EDFAB8507FD0}"/>
              </a:ext>
            </a:extLst>
          </p:cNvPr>
          <p:cNvSpPr/>
          <p:nvPr/>
        </p:nvSpPr>
        <p:spPr>
          <a:xfrm>
            <a:off x="2483768" y="892907"/>
            <a:ext cx="4394986" cy="461665"/>
          </a:xfrm>
          <a:prstGeom prst="rect">
            <a:avLst/>
          </a:prstGeom>
        </p:spPr>
        <p:txBody>
          <a:bodyPr wrap="none">
            <a:spAutoFit/>
          </a:bodyPr>
          <a:lstStyle/>
          <a:p>
            <a:r>
              <a:rPr lang="fr-FR" sz="2400" b="1" dirty="0">
                <a:solidFill>
                  <a:srgbClr val="FF0000"/>
                </a:solidFill>
              </a:rPr>
              <a:t>Quand est apparu le problème ?</a:t>
            </a:r>
            <a:endParaRPr lang="fr-FR" sz="2400" dirty="0">
              <a:solidFill>
                <a:srgbClr val="FF0000"/>
              </a:solidFill>
            </a:endParaRPr>
          </a:p>
        </p:txBody>
      </p:sp>
    </p:spTree>
    <p:extLst>
      <p:ext uri="{BB962C8B-B14F-4D97-AF65-F5344CB8AC3E}">
        <p14:creationId xmlns:p14="http://schemas.microsoft.com/office/powerpoint/2010/main" val="3950212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25</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pic>
        <p:nvPicPr>
          <p:cNvPr id="2" name="Image 1">
            <a:extLst>
              <a:ext uri="{FF2B5EF4-FFF2-40B4-BE49-F238E27FC236}">
                <a16:creationId xmlns:a16="http://schemas.microsoft.com/office/drawing/2014/main" id="{F133BF9E-7591-487F-AB4A-3885167004A7}"/>
              </a:ext>
            </a:extLst>
          </p:cNvPr>
          <p:cNvPicPr>
            <a:picLocks noChangeAspect="1"/>
          </p:cNvPicPr>
          <p:nvPr/>
        </p:nvPicPr>
        <p:blipFill>
          <a:blip r:embed="rId2"/>
          <a:stretch>
            <a:fillRect/>
          </a:stretch>
        </p:blipFill>
        <p:spPr>
          <a:xfrm>
            <a:off x="3131840" y="2204864"/>
            <a:ext cx="5501765" cy="1646655"/>
          </a:xfrm>
          <a:prstGeom prst="rect">
            <a:avLst/>
          </a:prstGeom>
        </p:spPr>
      </p:pic>
      <p:pic>
        <p:nvPicPr>
          <p:cNvPr id="6" name="Image 5">
            <a:extLst>
              <a:ext uri="{FF2B5EF4-FFF2-40B4-BE49-F238E27FC236}">
                <a16:creationId xmlns:a16="http://schemas.microsoft.com/office/drawing/2014/main" id="{85E04016-DFD7-427B-8E67-6B2C6F2EC28A}"/>
              </a:ext>
            </a:extLst>
          </p:cNvPr>
          <p:cNvPicPr>
            <a:picLocks noChangeAspect="1"/>
          </p:cNvPicPr>
          <p:nvPr/>
        </p:nvPicPr>
        <p:blipFill>
          <a:blip r:embed="rId3"/>
          <a:stretch>
            <a:fillRect/>
          </a:stretch>
        </p:blipFill>
        <p:spPr>
          <a:xfrm>
            <a:off x="683568" y="1124744"/>
            <a:ext cx="2250832" cy="4033282"/>
          </a:xfrm>
          <a:prstGeom prst="rect">
            <a:avLst/>
          </a:prstGeom>
        </p:spPr>
      </p:pic>
      <p:sp>
        <p:nvSpPr>
          <p:cNvPr id="3" name="Rectangle 2">
            <a:extLst>
              <a:ext uri="{FF2B5EF4-FFF2-40B4-BE49-F238E27FC236}">
                <a16:creationId xmlns:a16="http://schemas.microsoft.com/office/drawing/2014/main" id="{D67F35C2-5779-4FE2-90E0-71947E85C366}"/>
              </a:ext>
            </a:extLst>
          </p:cNvPr>
          <p:cNvSpPr/>
          <p:nvPr/>
        </p:nvSpPr>
        <p:spPr>
          <a:xfrm>
            <a:off x="2843808" y="792730"/>
            <a:ext cx="4633833" cy="461665"/>
          </a:xfrm>
          <a:prstGeom prst="rect">
            <a:avLst/>
          </a:prstGeom>
        </p:spPr>
        <p:txBody>
          <a:bodyPr wrap="none">
            <a:spAutoFit/>
          </a:bodyPr>
          <a:lstStyle/>
          <a:p>
            <a:r>
              <a:rPr lang="fr-FR" sz="2400" b="1" dirty="0">
                <a:solidFill>
                  <a:srgbClr val="FF0000"/>
                </a:solidFill>
              </a:rPr>
              <a:t>Comment se déroule la situation ?</a:t>
            </a:r>
          </a:p>
        </p:txBody>
      </p:sp>
    </p:spTree>
    <p:extLst>
      <p:ext uri="{BB962C8B-B14F-4D97-AF65-F5344CB8AC3E}">
        <p14:creationId xmlns:p14="http://schemas.microsoft.com/office/powerpoint/2010/main" val="2408423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26</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pic>
        <p:nvPicPr>
          <p:cNvPr id="3" name="Image 2">
            <a:extLst>
              <a:ext uri="{FF2B5EF4-FFF2-40B4-BE49-F238E27FC236}">
                <a16:creationId xmlns:a16="http://schemas.microsoft.com/office/drawing/2014/main" id="{B1B93DA8-57A5-4C0B-9E48-001F041413CA}"/>
              </a:ext>
            </a:extLst>
          </p:cNvPr>
          <p:cNvPicPr>
            <a:picLocks noChangeAspect="1"/>
          </p:cNvPicPr>
          <p:nvPr/>
        </p:nvPicPr>
        <p:blipFill>
          <a:blip r:embed="rId2"/>
          <a:stretch>
            <a:fillRect/>
          </a:stretch>
        </p:blipFill>
        <p:spPr>
          <a:xfrm>
            <a:off x="3568356" y="2348880"/>
            <a:ext cx="4853268" cy="1881731"/>
          </a:xfrm>
          <a:prstGeom prst="rect">
            <a:avLst/>
          </a:prstGeom>
        </p:spPr>
      </p:pic>
      <p:pic>
        <p:nvPicPr>
          <p:cNvPr id="5" name="Image 4">
            <a:extLst>
              <a:ext uri="{FF2B5EF4-FFF2-40B4-BE49-F238E27FC236}">
                <a16:creationId xmlns:a16="http://schemas.microsoft.com/office/drawing/2014/main" id="{88F68886-8130-461B-BC83-10EACEBA92BE}"/>
              </a:ext>
            </a:extLst>
          </p:cNvPr>
          <p:cNvPicPr>
            <a:picLocks noChangeAspect="1"/>
          </p:cNvPicPr>
          <p:nvPr/>
        </p:nvPicPr>
        <p:blipFill>
          <a:blip r:embed="rId3"/>
          <a:stretch>
            <a:fillRect/>
          </a:stretch>
        </p:blipFill>
        <p:spPr>
          <a:xfrm>
            <a:off x="722376" y="1193563"/>
            <a:ext cx="2029950" cy="4554469"/>
          </a:xfrm>
          <a:prstGeom prst="rect">
            <a:avLst/>
          </a:prstGeom>
        </p:spPr>
      </p:pic>
      <p:sp>
        <p:nvSpPr>
          <p:cNvPr id="8" name="Rectangle : coins arrondis 7">
            <a:extLst>
              <a:ext uri="{FF2B5EF4-FFF2-40B4-BE49-F238E27FC236}">
                <a16:creationId xmlns:a16="http://schemas.microsoft.com/office/drawing/2014/main" id="{1A38F658-6A36-4830-81B2-4BB79D960207}"/>
              </a:ext>
            </a:extLst>
          </p:cNvPr>
          <p:cNvSpPr/>
          <p:nvPr/>
        </p:nvSpPr>
        <p:spPr>
          <a:xfrm>
            <a:off x="801247" y="5243976"/>
            <a:ext cx="1872208" cy="504056"/>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E0B681AD-D5DE-4669-968F-2ECD4D6127E5}"/>
              </a:ext>
            </a:extLst>
          </p:cNvPr>
          <p:cNvSpPr/>
          <p:nvPr/>
        </p:nvSpPr>
        <p:spPr>
          <a:xfrm>
            <a:off x="2411760" y="718830"/>
            <a:ext cx="4719625" cy="461665"/>
          </a:xfrm>
          <a:prstGeom prst="rect">
            <a:avLst/>
          </a:prstGeom>
        </p:spPr>
        <p:txBody>
          <a:bodyPr wrap="none">
            <a:spAutoFit/>
          </a:bodyPr>
          <a:lstStyle/>
          <a:p>
            <a:r>
              <a:rPr lang="fr-FR" sz="2400" b="1" dirty="0">
                <a:solidFill>
                  <a:srgbClr val="FF0000"/>
                </a:solidFill>
              </a:rPr>
              <a:t>Pourquoi le problème apparaît-il ?</a:t>
            </a:r>
          </a:p>
        </p:txBody>
      </p:sp>
    </p:spTree>
    <p:extLst>
      <p:ext uri="{BB962C8B-B14F-4D97-AF65-F5344CB8AC3E}">
        <p14:creationId xmlns:p14="http://schemas.microsoft.com/office/powerpoint/2010/main" val="1676187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27</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a:t>
            </a:r>
          </a:p>
        </p:txBody>
      </p:sp>
      <p:pic>
        <p:nvPicPr>
          <p:cNvPr id="2" name="Image 1">
            <a:extLst>
              <a:ext uri="{FF2B5EF4-FFF2-40B4-BE49-F238E27FC236}">
                <a16:creationId xmlns:a16="http://schemas.microsoft.com/office/drawing/2014/main" id="{8E8EC330-A5C8-4E97-8820-0BCD8825331C}"/>
              </a:ext>
            </a:extLst>
          </p:cNvPr>
          <p:cNvPicPr>
            <a:picLocks noChangeAspect="1"/>
          </p:cNvPicPr>
          <p:nvPr/>
        </p:nvPicPr>
        <p:blipFill>
          <a:blip r:embed="rId2"/>
          <a:stretch>
            <a:fillRect/>
          </a:stretch>
        </p:blipFill>
        <p:spPr>
          <a:xfrm>
            <a:off x="821923" y="1340768"/>
            <a:ext cx="7500153" cy="3528392"/>
          </a:xfrm>
          <a:prstGeom prst="rect">
            <a:avLst/>
          </a:prstGeom>
        </p:spPr>
      </p:pic>
    </p:spTree>
    <p:extLst>
      <p:ext uri="{BB962C8B-B14F-4D97-AF65-F5344CB8AC3E}">
        <p14:creationId xmlns:p14="http://schemas.microsoft.com/office/powerpoint/2010/main" val="3912593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28</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 Exemple (1)</a:t>
            </a:r>
          </a:p>
        </p:txBody>
      </p:sp>
      <p:pic>
        <p:nvPicPr>
          <p:cNvPr id="2" name="Image 1">
            <a:extLst>
              <a:ext uri="{FF2B5EF4-FFF2-40B4-BE49-F238E27FC236}">
                <a16:creationId xmlns:a16="http://schemas.microsoft.com/office/drawing/2014/main" id="{C58FB177-5F27-410B-A2ED-49FCEFA97B3E}"/>
              </a:ext>
            </a:extLst>
          </p:cNvPr>
          <p:cNvPicPr>
            <a:picLocks noChangeAspect="1"/>
          </p:cNvPicPr>
          <p:nvPr/>
        </p:nvPicPr>
        <p:blipFill>
          <a:blip r:embed="rId2"/>
          <a:stretch>
            <a:fillRect/>
          </a:stretch>
        </p:blipFill>
        <p:spPr>
          <a:xfrm>
            <a:off x="188203" y="717460"/>
            <a:ext cx="8767614" cy="580925"/>
          </a:xfrm>
          <a:prstGeom prst="rect">
            <a:avLst/>
          </a:prstGeom>
        </p:spPr>
      </p:pic>
      <p:pic>
        <p:nvPicPr>
          <p:cNvPr id="3" name="Image 2">
            <a:extLst>
              <a:ext uri="{FF2B5EF4-FFF2-40B4-BE49-F238E27FC236}">
                <a16:creationId xmlns:a16="http://schemas.microsoft.com/office/drawing/2014/main" id="{7F7BFABD-1324-4BA1-B56A-8B93527F37C1}"/>
              </a:ext>
            </a:extLst>
          </p:cNvPr>
          <p:cNvPicPr>
            <a:picLocks noChangeAspect="1"/>
          </p:cNvPicPr>
          <p:nvPr/>
        </p:nvPicPr>
        <p:blipFill>
          <a:blip r:embed="rId3"/>
          <a:stretch>
            <a:fillRect/>
          </a:stretch>
        </p:blipFill>
        <p:spPr>
          <a:xfrm>
            <a:off x="788238" y="1527173"/>
            <a:ext cx="7696185" cy="821707"/>
          </a:xfrm>
          <a:prstGeom prst="rect">
            <a:avLst/>
          </a:prstGeom>
        </p:spPr>
      </p:pic>
      <p:pic>
        <p:nvPicPr>
          <p:cNvPr id="5" name="Image 4">
            <a:extLst>
              <a:ext uri="{FF2B5EF4-FFF2-40B4-BE49-F238E27FC236}">
                <a16:creationId xmlns:a16="http://schemas.microsoft.com/office/drawing/2014/main" id="{982EDDC0-89E5-44CC-A325-C302023FAE0F}"/>
              </a:ext>
            </a:extLst>
          </p:cNvPr>
          <p:cNvPicPr>
            <a:picLocks noChangeAspect="1"/>
          </p:cNvPicPr>
          <p:nvPr/>
        </p:nvPicPr>
        <p:blipFill>
          <a:blip r:embed="rId4"/>
          <a:stretch>
            <a:fillRect/>
          </a:stretch>
        </p:blipFill>
        <p:spPr>
          <a:xfrm>
            <a:off x="2006165" y="2528168"/>
            <a:ext cx="5499535" cy="684808"/>
          </a:xfrm>
          <a:prstGeom prst="rect">
            <a:avLst/>
          </a:prstGeom>
        </p:spPr>
      </p:pic>
      <p:pic>
        <p:nvPicPr>
          <p:cNvPr id="7" name="Image 6">
            <a:extLst>
              <a:ext uri="{FF2B5EF4-FFF2-40B4-BE49-F238E27FC236}">
                <a16:creationId xmlns:a16="http://schemas.microsoft.com/office/drawing/2014/main" id="{A6C0D979-22F9-4651-A2FB-7244E61B9765}"/>
              </a:ext>
            </a:extLst>
          </p:cNvPr>
          <p:cNvPicPr>
            <a:picLocks noChangeAspect="1"/>
          </p:cNvPicPr>
          <p:nvPr/>
        </p:nvPicPr>
        <p:blipFill>
          <a:blip r:embed="rId5"/>
          <a:stretch>
            <a:fillRect/>
          </a:stretch>
        </p:blipFill>
        <p:spPr>
          <a:xfrm>
            <a:off x="13945" y="3429971"/>
            <a:ext cx="4145450" cy="719109"/>
          </a:xfrm>
          <a:prstGeom prst="rect">
            <a:avLst/>
          </a:prstGeom>
        </p:spPr>
      </p:pic>
      <p:pic>
        <p:nvPicPr>
          <p:cNvPr id="8" name="Image 7">
            <a:extLst>
              <a:ext uri="{FF2B5EF4-FFF2-40B4-BE49-F238E27FC236}">
                <a16:creationId xmlns:a16="http://schemas.microsoft.com/office/drawing/2014/main" id="{815950ED-664C-4234-8B1B-BD4FF2D5482B}"/>
              </a:ext>
            </a:extLst>
          </p:cNvPr>
          <p:cNvPicPr>
            <a:picLocks noChangeAspect="1"/>
          </p:cNvPicPr>
          <p:nvPr/>
        </p:nvPicPr>
        <p:blipFill>
          <a:blip r:embed="rId6"/>
          <a:stretch>
            <a:fillRect/>
          </a:stretch>
        </p:blipFill>
        <p:spPr>
          <a:xfrm>
            <a:off x="4466456" y="3388260"/>
            <a:ext cx="4663599" cy="688812"/>
          </a:xfrm>
          <a:prstGeom prst="rect">
            <a:avLst/>
          </a:prstGeom>
        </p:spPr>
      </p:pic>
      <p:pic>
        <p:nvPicPr>
          <p:cNvPr id="9" name="Image 8">
            <a:extLst>
              <a:ext uri="{FF2B5EF4-FFF2-40B4-BE49-F238E27FC236}">
                <a16:creationId xmlns:a16="http://schemas.microsoft.com/office/drawing/2014/main" id="{C0FC7825-5071-466A-B742-4D0E6DC8B540}"/>
              </a:ext>
            </a:extLst>
          </p:cNvPr>
          <p:cNvPicPr>
            <a:picLocks noChangeAspect="1"/>
          </p:cNvPicPr>
          <p:nvPr/>
        </p:nvPicPr>
        <p:blipFill>
          <a:blip r:embed="rId7"/>
          <a:stretch>
            <a:fillRect/>
          </a:stretch>
        </p:blipFill>
        <p:spPr>
          <a:xfrm>
            <a:off x="1546311" y="4333068"/>
            <a:ext cx="6661673" cy="824124"/>
          </a:xfrm>
          <a:prstGeom prst="rect">
            <a:avLst/>
          </a:prstGeom>
        </p:spPr>
      </p:pic>
      <p:pic>
        <p:nvPicPr>
          <p:cNvPr id="10" name="Image 9">
            <a:extLst>
              <a:ext uri="{FF2B5EF4-FFF2-40B4-BE49-F238E27FC236}">
                <a16:creationId xmlns:a16="http://schemas.microsoft.com/office/drawing/2014/main" id="{238B91D6-8C93-42DC-8F73-B3EF668D72A4}"/>
              </a:ext>
            </a:extLst>
          </p:cNvPr>
          <p:cNvPicPr>
            <a:picLocks noChangeAspect="1"/>
          </p:cNvPicPr>
          <p:nvPr/>
        </p:nvPicPr>
        <p:blipFill>
          <a:blip r:embed="rId8"/>
          <a:stretch>
            <a:fillRect/>
          </a:stretch>
        </p:blipFill>
        <p:spPr>
          <a:xfrm>
            <a:off x="1403648" y="5403624"/>
            <a:ext cx="6804336" cy="761680"/>
          </a:xfrm>
          <a:prstGeom prst="rect">
            <a:avLst/>
          </a:prstGeom>
        </p:spPr>
      </p:pic>
    </p:spTree>
    <p:extLst>
      <p:ext uri="{BB962C8B-B14F-4D97-AF65-F5344CB8AC3E}">
        <p14:creationId xmlns:p14="http://schemas.microsoft.com/office/powerpoint/2010/main" val="368135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29</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Définir le problème (QQOQCP) : Exemple (2)</a:t>
            </a:r>
          </a:p>
        </p:txBody>
      </p:sp>
      <p:graphicFrame>
        <p:nvGraphicFramePr>
          <p:cNvPr id="6" name="Tableau 5">
            <a:extLst>
              <a:ext uri="{FF2B5EF4-FFF2-40B4-BE49-F238E27FC236}">
                <a16:creationId xmlns:a16="http://schemas.microsoft.com/office/drawing/2014/main" id="{62EAF54F-1A7F-47D9-9EEE-F8D4579D11F9}"/>
              </a:ext>
            </a:extLst>
          </p:cNvPr>
          <p:cNvGraphicFramePr>
            <a:graphicFrameLocks noGrp="1"/>
          </p:cNvGraphicFramePr>
          <p:nvPr>
            <p:extLst>
              <p:ext uri="{D42A27DB-BD31-4B8C-83A1-F6EECF244321}">
                <p14:modId xmlns:p14="http://schemas.microsoft.com/office/powerpoint/2010/main" val="2436442524"/>
              </p:ext>
            </p:extLst>
          </p:nvPr>
        </p:nvGraphicFramePr>
        <p:xfrm>
          <a:off x="359532" y="1511792"/>
          <a:ext cx="8424936" cy="4775097"/>
        </p:xfrm>
        <a:graphic>
          <a:graphicData uri="http://schemas.openxmlformats.org/drawingml/2006/table">
            <a:tbl>
              <a:tblPr firstRow="1" bandRow="1">
                <a:tableStyleId>{22838BEF-8BB2-4498-84A7-C5851F593DF1}</a:tableStyleId>
              </a:tblPr>
              <a:tblGrid>
                <a:gridCol w="1870273">
                  <a:extLst>
                    <a:ext uri="{9D8B030D-6E8A-4147-A177-3AD203B41FA5}">
                      <a16:colId xmlns:a16="http://schemas.microsoft.com/office/drawing/2014/main" val="3704932648"/>
                    </a:ext>
                  </a:extLst>
                </a:gridCol>
                <a:gridCol w="6554663">
                  <a:extLst>
                    <a:ext uri="{9D8B030D-6E8A-4147-A177-3AD203B41FA5}">
                      <a16:colId xmlns:a16="http://schemas.microsoft.com/office/drawing/2014/main" val="3575177307"/>
                    </a:ext>
                  </a:extLst>
                </a:gridCol>
              </a:tblGrid>
              <a:tr h="548158">
                <a:tc>
                  <a:txBody>
                    <a:bodyPr/>
                    <a:lstStyle/>
                    <a:p>
                      <a:r>
                        <a:rPr lang="fr-FR" b="0" dirty="0"/>
                        <a:t>Qui?</a:t>
                      </a:r>
                    </a:p>
                  </a:txBody>
                  <a:tcPr/>
                </a:tc>
                <a:tc>
                  <a:txBody>
                    <a:bodyPr/>
                    <a:lstStyle/>
                    <a:p>
                      <a:r>
                        <a:rPr lang="fr-FR" b="0" dirty="0"/>
                        <a:t>Opérateurs, personnelles du service, clients, etc.  </a:t>
                      </a:r>
                    </a:p>
                  </a:txBody>
                  <a:tcPr/>
                </a:tc>
                <a:extLst>
                  <a:ext uri="{0D108BD9-81ED-4DB2-BD59-A6C34878D82A}">
                    <a16:rowId xmlns:a16="http://schemas.microsoft.com/office/drawing/2014/main" val="3149139840"/>
                  </a:ext>
                </a:extLst>
              </a:tr>
              <a:tr h="496450">
                <a:tc>
                  <a:txBody>
                    <a:bodyPr/>
                    <a:lstStyle/>
                    <a:p>
                      <a:r>
                        <a:rPr lang="fr-FR" dirty="0"/>
                        <a:t>Quoi?</a:t>
                      </a:r>
                    </a:p>
                  </a:txBody>
                  <a:tcPr/>
                </a:tc>
                <a:tc>
                  <a:txBody>
                    <a:bodyPr/>
                    <a:lstStyle/>
                    <a:p>
                      <a:r>
                        <a:rPr lang="fr-FR" sz="1800" b="0" i="0" u="none" strike="noStrike" kern="1200" baseline="0" dirty="0">
                          <a:solidFill>
                            <a:schemeClr val="dk1"/>
                          </a:solidFill>
                          <a:latin typeface="+mn-lt"/>
                          <a:ea typeface="+mn-ea"/>
                          <a:cs typeface="+mn-cs"/>
                        </a:rPr>
                        <a:t>Nombre des pannes de machines élevé</a:t>
                      </a:r>
                      <a:endParaRPr lang="fr-FR" dirty="0"/>
                    </a:p>
                  </a:txBody>
                  <a:tcPr/>
                </a:tc>
                <a:extLst>
                  <a:ext uri="{0D108BD9-81ED-4DB2-BD59-A6C34878D82A}">
                    <a16:rowId xmlns:a16="http://schemas.microsoft.com/office/drawing/2014/main" val="2448240719"/>
                  </a:ext>
                </a:extLst>
              </a:tr>
              <a:tr h="496450">
                <a:tc>
                  <a:txBody>
                    <a:bodyPr/>
                    <a:lstStyle/>
                    <a:p>
                      <a:r>
                        <a:rPr lang="fr-FR" dirty="0"/>
                        <a:t>Où?</a:t>
                      </a:r>
                    </a:p>
                  </a:txBody>
                  <a:tcPr/>
                </a:tc>
                <a:tc>
                  <a:txBody>
                    <a:bodyPr/>
                    <a:lstStyle/>
                    <a:p>
                      <a:r>
                        <a:rPr lang="fr-FR" dirty="0"/>
                        <a:t>Service de maintenance, équipe 1</a:t>
                      </a:r>
                    </a:p>
                  </a:txBody>
                  <a:tcPr/>
                </a:tc>
                <a:extLst>
                  <a:ext uri="{0D108BD9-81ED-4DB2-BD59-A6C34878D82A}">
                    <a16:rowId xmlns:a16="http://schemas.microsoft.com/office/drawing/2014/main" val="2727065266"/>
                  </a:ext>
                </a:extLst>
              </a:tr>
              <a:tr h="448159">
                <a:tc>
                  <a:txBody>
                    <a:bodyPr/>
                    <a:lstStyle/>
                    <a:p>
                      <a:r>
                        <a:rPr lang="fr-FR" dirty="0"/>
                        <a:t>Quand?</a:t>
                      </a:r>
                    </a:p>
                  </a:txBody>
                  <a:tcPr/>
                </a:tc>
                <a:tc>
                  <a:txBody>
                    <a:bodyPr/>
                    <a:lstStyle/>
                    <a:p>
                      <a:r>
                        <a:rPr lang="fr-FR" sz="1800" b="0" i="0" u="none" strike="noStrike" kern="1200" baseline="0" dirty="0">
                          <a:solidFill>
                            <a:schemeClr val="dk1"/>
                          </a:solidFill>
                          <a:latin typeface="+mn-lt"/>
                          <a:ea typeface="+mn-ea"/>
                          <a:cs typeface="+mn-cs"/>
                        </a:rPr>
                        <a:t>Lors des audits internes, client, la revue de direction</a:t>
                      </a:r>
                      <a:endParaRPr lang="fr-FR" dirty="0"/>
                    </a:p>
                  </a:txBody>
                  <a:tcPr/>
                </a:tc>
                <a:extLst>
                  <a:ext uri="{0D108BD9-81ED-4DB2-BD59-A6C34878D82A}">
                    <a16:rowId xmlns:a16="http://schemas.microsoft.com/office/drawing/2014/main" val="2129661368"/>
                  </a:ext>
                </a:extLst>
              </a:tr>
              <a:tr h="1597160">
                <a:tc>
                  <a:txBody>
                    <a:bodyPr/>
                    <a:lstStyle/>
                    <a:p>
                      <a:r>
                        <a:rPr lang="fr-FR" sz="1800" b="0" i="0" u="none" strike="noStrike" kern="1200" baseline="0" dirty="0">
                          <a:solidFill>
                            <a:schemeClr val="dk1"/>
                          </a:solidFill>
                          <a:latin typeface="+mn-lt"/>
                          <a:ea typeface="+mn-ea"/>
                          <a:cs typeface="+mn-cs"/>
                        </a:rPr>
                        <a:t>Comment?</a:t>
                      </a:r>
                      <a:endParaRPr lang="fr-FR" dirty="0"/>
                    </a:p>
                  </a:txBody>
                  <a:tcPr/>
                </a:tc>
                <a:tc>
                  <a:txBody>
                    <a:bodyPr/>
                    <a:lstStyle/>
                    <a:p>
                      <a:r>
                        <a:rPr lang="fr-FR" sz="1800" b="0" i="0" u="none" strike="noStrike" kern="1200" baseline="0" dirty="0">
                          <a:solidFill>
                            <a:schemeClr val="dk1"/>
                          </a:solidFill>
                          <a:latin typeface="+mn-lt"/>
                          <a:ea typeface="+mn-ea"/>
                          <a:cs typeface="+mn-cs"/>
                        </a:rPr>
                        <a:t>- Insatisfaction des personnels, clients, le non-respect des exigences de qualité et de sécurité qui provoquent la non</a:t>
                      </a:r>
                    </a:p>
                    <a:p>
                      <a:r>
                        <a:rPr lang="fr-FR" sz="1800" b="0" i="0" u="none" strike="noStrike" kern="1200" baseline="0" dirty="0">
                          <a:solidFill>
                            <a:schemeClr val="dk1"/>
                          </a:solidFill>
                          <a:latin typeface="+mn-lt"/>
                          <a:ea typeface="+mn-ea"/>
                          <a:cs typeface="+mn-cs"/>
                        </a:rPr>
                        <a:t>performance de ce service maintenance et en conséquence la non performance de l'entreprise.</a:t>
                      </a:r>
                    </a:p>
                    <a:p>
                      <a:r>
                        <a:rPr lang="fr-FR" sz="1800" b="0" i="0" u="none" strike="noStrike" kern="1200" baseline="0" dirty="0">
                          <a:solidFill>
                            <a:schemeClr val="dk1"/>
                          </a:solidFill>
                          <a:latin typeface="+mn-lt"/>
                          <a:ea typeface="+mn-ea"/>
                          <a:cs typeface="+mn-cs"/>
                        </a:rPr>
                        <a:t>- Utilisation des méthodes d’amélioration continue</a:t>
                      </a:r>
                      <a:endParaRPr lang="fr-FR" dirty="0"/>
                    </a:p>
                  </a:txBody>
                  <a:tcPr/>
                </a:tc>
                <a:extLst>
                  <a:ext uri="{0D108BD9-81ED-4DB2-BD59-A6C34878D82A}">
                    <a16:rowId xmlns:a16="http://schemas.microsoft.com/office/drawing/2014/main" val="2029264587"/>
                  </a:ext>
                </a:extLst>
              </a:tr>
              <a:tr h="864041">
                <a:tc>
                  <a:txBody>
                    <a:bodyPr/>
                    <a:lstStyle/>
                    <a:p>
                      <a:r>
                        <a:rPr lang="fr-FR" sz="1800" b="0" i="0" u="none" strike="noStrike" kern="1200" baseline="0" dirty="0">
                          <a:solidFill>
                            <a:schemeClr val="dk1"/>
                          </a:solidFill>
                          <a:latin typeface="+mn-lt"/>
                          <a:ea typeface="+mn-ea"/>
                          <a:cs typeface="+mn-cs"/>
                        </a:rPr>
                        <a:t>Pourquoi?</a:t>
                      </a:r>
                      <a:endParaRPr lang="fr-FR" dirty="0"/>
                    </a:p>
                  </a:txBody>
                  <a:tcPr/>
                </a:tc>
                <a:tc>
                  <a:txBody>
                    <a:bodyPr/>
                    <a:lstStyle/>
                    <a:p>
                      <a:pPr marL="285750" indent="-285750">
                        <a:buFontTx/>
                        <a:buChar char="-"/>
                      </a:pPr>
                      <a:r>
                        <a:rPr lang="fr-FR" dirty="0"/>
                        <a:t>Mauvaise planification de la maintenance, réparation inefficace</a:t>
                      </a:r>
                    </a:p>
                    <a:p>
                      <a:pPr marL="285750" indent="-285750">
                        <a:buFontTx/>
                        <a:buChar char="-"/>
                      </a:pPr>
                      <a:r>
                        <a:rPr lang="fr-FR" sz="1800" b="0" i="0" u="none" strike="noStrike" kern="1200" baseline="0" dirty="0">
                          <a:solidFill>
                            <a:schemeClr val="dk1"/>
                          </a:solidFill>
                          <a:latin typeface="+mn-lt"/>
                          <a:ea typeface="+mn-ea"/>
                          <a:cs typeface="+mn-cs"/>
                        </a:rPr>
                        <a:t>Pour augmenter la disponibilité des machines, améliorer la satisfaction des personnels et clients</a:t>
                      </a:r>
                      <a:endParaRPr lang="fr-FR" dirty="0"/>
                    </a:p>
                  </a:txBody>
                  <a:tcPr/>
                </a:tc>
                <a:extLst>
                  <a:ext uri="{0D108BD9-81ED-4DB2-BD59-A6C34878D82A}">
                    <a16:rowId xmlns:a16="http://schemas.microsoft.com/office/drawing/2014/main" val="2438598682"/>
                  </a:ext>
                </a:extLst>
              </a:tr>
            </a:tbl>
          </a:graphicData>
        </a:graphic>
      </p:graphicFrame>
      <p:sp>
        <p:nvSpPr>
          <p:cNvPr id="11" name="ZoneTexte 10">
            <a:extLst>
              <a:ext uri="{FF2B5EF4-FFF2-40B4-BE49-F238E27FC236}">
                <a16:creationId xmlns:a16="http://schemas.microsoft.com/office/drawing/2014/main" id="{A83C55C4-5D9E-464E-BF1A-8EFAA08AD026}"/>
              </a:ext>
            </a:extLst>
          </p:cNvPr>
          <p:cNvSpPr txBox="1"/>
          <p:nvPr/>
        </p:nvSpPr>
        <p:spPr>
          <a:xfrm>
            <a:off x="611560" y="680795"/>
            <a:ext cx="7920880" cy="830997"/>
          </a:xfrm>
          <a:prstGeom prst="rect">
            <a:avLst/>
          </a:prstGeom>
          <a:noFill/>
        </p:spPr>
        <p:txBody>
          <a:bodyPr wrap="square" rtlCol="0">
            <a:spAutoFit/>
          </a:bodyPr>
          <a:lstStyle/>
          <a:p>
            <a:pPr algn="ctr"/>
            <a:r>
              <a:rPr lang="fr-FR" sz="2400" dirty="0">
                <a:solidFill>
                  <a:srgbClr val="FF0000"/>
                </a:solidFill>
              </a:rPr>
              <a:t>Problème: Mauvaise performance d’un service de maintenance d’une l’entreprise </a:t>
            </a:r>
          </a:p>
        </p:txBody>
      </p:sp>
    </p:spTree>
    <p:extLst>
      <p:ext uri="{BB962C8B-B14F-4D97-AF65-F5344CB8AC3E}">
        <p14:creationId xmlns:p14="http://schemas.microsoft.com/office/powerpoint/2010/main" val="13827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a:t>
            </a:fld>
            <a:endParaRPr lang="fr-FR"/>
          </a:p>
        </p:txBody>
      </p:sp>
      <p:sp>
        <p:nvSpPr>
          <p:cNvPr id="25603" name="Rectangle 2"/>
          <p:cNvSpPr>
            <a:spLocks noGrp="1" noChangeArrowheads="1"/>
          </p:cNvSpPr>
          <p:nvPr>
            <p:ph type="title"/>
          </p:nvPr>
        </p:nvSpPr>
        <p:spPr/>
        <p:txBody>
          <a:bodyPr/>
          <a:lstStyle/>
          <a:p>
            <a:pPr eaLnBrk="1" hangingPunct="1"/>
            <a:r>
              <a:rPr lang="fr-FR" dirty="0"/>
              <a:t>Plan</a:t>
            </a:r>
          </a:p>
        </p:txBody>
      </p:sp>
      <p:graphicFrame>
        <p:nvGraphicFramePr>
          <p:cNvPr id="5" name="Diagramme 4">
            <a:extLst>
              <a:ext uri="{FF2B5EF4-FFF2-40B4-BE49-F238E27FC236}">
                <a16:creationId xmlns:a16="http://schemas.microsoft.com/office/drawing/2014/main" id="{1CA00D1A-05D9-4C1D-A85E-3644A758E22D}"/>
              </a:ext>
            </a:extLst>
          </p:cNvPr>
          <p:cNvGraphicFramePr/>
          <p:nvPr>
            <p:extLst>
              <p:ext uri="{D42A27DB-BD31-4B8C-83A1-F6EECF244321}">
                <p14:modId xmlns:p14="http://schemas.microsoft.com/office/powerpoint/2010/main" val="4210456329"/>
              </p:ext>
            </p:extLst>
          </p:nvPr>
        </p:nvGraphicFramePr>
        <p:xfrm>
          <a:off x="827584" y="1088740"/>
          <a:ext cx="7416824"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689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30</a:t>
            </a:fld>
            <a:endParaRPr lang="fr-FR"/>
          </a:p>
        </p:txBody>
      </p:sp>
      <p:sp>
        <p:nvSpPr>
          <p:cNvPr id="5" name="Rectangle 4">
            <a:extLst>
              <a:ext uri="{FF2B5EF4-FFF2-40B4-BE49-F238E27FC236}">
                <a16:creationId xmlns:a16="http://schemas.microsoft.com/office/drawing/2014/main" id="{CF292700-9302-4339-A848-A58FE433FF8C}"/>
              </a:ext>
            </a:extLst>
          </p:cNvPr>
          <p:cNvSpPr/>
          <p:nvPr/>
        </p:nvSpPr>
        <p:spPr>
          <a:xfrm>
            <a:off x="47253" y="764704"/>
            <a:ext cx="8396529" cy="6986977"/>
          </a:xfrm>
          <a:prstGeom prst="rect">
            <a:avLst/>
          </a:prstGeom>
        </p:spPr>
        <p:txBody>
          <a:bodyPr wrap="none">
            <a:spAutoFit/>
          </a:bodyPr>
          <a:lstStyle/>
          <a:p>
            <a:pPr lvl="1" algn="ctr">
              <a:lnSpc>
                <a:spcPct val="300000"/>
              </a:lnSpc>
            </a:pPr>
            <a:r>
              <a:rPr lang="fr-FR" sz="3600" b="1" dirty="0"/>
              <a:t>Les outils de résolution de problèmes</a:t>
            </a:r>
          </a:p>
          <a:p>
            <a:pPr lvl="1" algn="ctr"/>
            <a:r>
              <a:rPr lang="fr-FR" sz="3600" b="1" dirty="0"/>
              <a:t>  </a:t>
            </a:r>
            <a:r>
              <a:rPr lang="fr-FR" sz="3600" b="1" dirty="0">
                <a:solidFill>
                  <a:srgbClr val="FF0000"/>
                </a:solidFill>
              </a:rPr>
              <a:t>Identification des causes du problème </a:t>
            </a:r>
          </a:p>
          <a:p>
            <a:pPr lvl="1" algn="ctr"/>
            <a:r>
              <a:rPr lang="fr-FR" sz="3600" b="1" dirty="0">
                <a:solidFill>
                  <a:srgbClr val="FF0000"/>
                </a:solidFill>
              </a:rPr>
              <a:t> (5M, 5 pourquoi, Pareto)</a:t>
            </a:r>
          </a:p>
          <a:p>
            <a:pPr lvl="1"/>
            <a:endParaRPr lang="fr-FR" sz="3600" b="1" dirty="0">
              <a:solidFill>
                <a:srgbClr val="FF0000"/>
              </a:solidFill>
            </a:endParaRPr>
          </a:p>
          <a:p>
            <a:pPr lvl="1"/>
            <a:endParaRPr lang="fr-FR" sz="3600" b="1" dirty="0">
              <a:solidFill>
                <a:srgbClr val="FF0000"/>
              </a:solidFill>
            </a:endParaRPr>
          </a:p>
          <a:p>
            <a:pPr lvl="1">
              <a:lnSpc>
                <a:spcPct val="300000"/>
              </a:lnSpc>
            </a:pPr>
            <a:endParaRPr lang="fr-FR" sz="3600" b="1" dirty="0"/>
          </a:p>
          <a:p>
            <a:pPr lvl="1">
              <a:lnSpc>
                <a:spcPct val="300000"/>
              </a:lnSpc>
            </a:pPr>
            <a:endParaRPr lang="fr-FR" sz="3600" b="1" dirty="0"/>
          </a:p>
        </p:txBody>
      </p:sp>
    </p:spTree>
    <p:extLst>
      <p:ext uri="{BB962C8B-B14F-4D97-AF65-F5344CB8AC3E}">
        <p14:creationId xmlns:p14="http://schemas.microsoft.com/office/powerpoint/2010/main" val="2390235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31</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la méthode 5M</a:t>
            </a:r>
          </a:p>
        </p:txBody>
      </p:sp>
      <p:pic>
        <p:nvPicPr>
          <p:cNvPr id="2" name="Image 1">
            <a:extLst>
              <a:ext uri="{FF2B5EF4-FFF2-40B4-BE49-F238E27FC236}">
                <a16:creationId xmlns:a16="http://schemas.microsoft.com/office/drawing/2014/main" id="{E4CD0761-3567-4AA8-9CF1-16727F38045A}"/>
              </a:ext>
            </a:extLst>
          </p:cNvPr>
          <p:cNvPicPr>
            <a:picLocks noChangeAspect="1"/>
          </p:cNvPicPr>
          <p:nvPr/>
        </p:nvPicPr>
        <p:blipFill>
          <a:blip r:embed="rId2"/>
          <a:stretch>
            <a:fillRect/>
          </a:stretch>
        </p:blipFill>
        <p:spPr>
          <a:xfrm>
            <a:off x="395536" y="980728"/>
            <a:ext cx="8133448" cy="4536504"/>
          </a:xfrm>
          <a:prstGeom prst="rect">
            <a:avLst/>
          </a:prstGeom>
        </p:spPr>
      </p:pic>
    </p:spTree>
    <p:extLst>
      <p:ext uri="{BB962C8B-B14F-4D97-AF65-F5344CB8AC3E}">
        <p14:creationId xmlns:p14="http://schemas.microsoft.com/office/powerpoint/2010/main" val="2173481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32</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la méthode 5M</a:t>
            </a:r>
          </a:p>
        </p:txBody>
      </p:sp>
      <p:pic>
        <p:nvPicPr>
          <p:cNvPr id="3" name="Image 2">
            <a:extLst>
              <a:ext uri="{FF2B5EF4-FFF2-40B4-BE49-F238E27FC236}">
                <a16:creationId xmlns:a16="http://schemas.microsoft.com/office/drawing/2014/main" id="{D49EF8FA-4040-4D66-BCA2-EACDFF5F82D4}"/>
              </a:ext>
            </a:extLst>
          </p:cNvPr>
          <p:cNvPicPr>
            <a:picLocks noChangeAspect="1"/>
          </p:cNvPicPr>
          <p:nvPr/>
        </p:nvPicPr>
        <p:blipFill>
          <a:blip r:embed="rId2"/>
          <a:stretch>
            <a:fillRect/>
          </a:stretch>
        </p:blipFill>
        <p:spPr>
          <a:xfrm>
            <a:off x="755576" y="816964"/>
            <a:ext cx="7560840" cy="3116092"/>
          </a:xfrm>
          <a:prstGeom prst="rect">
            <a:avLst/>
          </a:prstGeom>
        </p:spPr>
      </p:pic>
      <p:sp>
        <p:nvSpPr>
          <p:cNvPr id="6" name="Rectangle 5">
            <a:extLst>
              <a:ext uri="{FF2B5EF4-FFF2-40B4-BE49-F238E27FC236}">
                <a16:creationId xmlns:a16="http://schemas.microsoft.com/office/drawing/2014/main" id="{A1D01DB0-A5E9-4C7B-BA7F-DEA45619804F}"/>
              </a:ext>
            </a:extLst>
          </p:cNvPr>
          <p:cNvSpPr/>
          <p:nvPr/>
        </p:nvSpPr>
        <p:spPr>
          <a:xfrm>
            <a:off x="1691680" y="816964"/>
            <a:ext cx="1512168" cy="648072"/>
          </a:xfrm>
          <a:prstGeom prst="rect">
            <a:avLst/>
          </a:pr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2707638-E759-401E-81ED-D017ABCA1CE0}"/>
              </a:ext>
            </a:extLst>
          </p:cNvPr>
          <p:cNvSpPr/>
          <p:nvPr/>
        </p:nvSpPr>
        <p:spPr>
          <a:xfrm>
            <a:off x="726823" y="4653136"/>
            <a:ext cx="7560840" cy="830997"/>
          </a:xfrm>
          <a:prstGeom prst="rect">
            <a:avLst/>
          </a:prstGeom>
        </p:spPr>
        <p:txBody>
          <a:bodyPr wrap="square">
            <a:spAutoFit/>
          </a:bodyPr>
          <a:lstStyle/>
          <a:p>
            <a:pPr algn="just"/>
            <a:r>
              <a:rPr lang="fr-FR" sz="2400" dirty="0">
                <a:solidFill>
                  <a:srgbClr val="091010"/>
                </a:solidFill>
                <a:latin typeface="Montserrat"/>
              </a:rPr>
              <a:t>«Milieu» considère les facteurs externes comme l’environnement de travail (température, pression, </a:t>
            </a:r>
            <a:r>
              <a:rPr lang="fr-FR" sz="2400" dirty="0" err="1">
                <a:solidFill>
                  <a:srgbClr val="091010"/>
                </a:solidFill>
                <a:latin typeface="Montserrat"/>
              </a:rPr>
              <a:t>etc</a:t>
            </a:r>
            <a:r>
              <a:rPr lang="fr-FR" sz="2400" dirty="0">
                <a:solidFill>
                  <a:srgbClr val="091010"/>
                </a:solidFill>
                <a:latin typeface="Montserrat"/>
              </a:rPr>
              <a:t>).</a:t>
            </a:r>
          </a:p>
        </p:txBody>
      </p:sp>
    </p:spTree>
    <p:extLst>
      <p:ext uri="{BB962C8B-B14F-4D97-AF65-F5344CB8AC3E}">
        <p14:creationId xmlns:p14="http://schemas.microsoft.com/office/powerpoint/2010/main" val="19931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33</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la méthode 5M</a:t>
            </a:r>
          </a:p>
        </p:txBody>
      </p:sp>
      <p:pic>
        <p:nvPicPr>
          <p:cNvPr id="3" name="Image 2">
            <a:extLst>
              <a:ext uri="{FF2B5EF4-FFF2-40B4-BE49-F238E27FC236}">
                <a16:creationId xmlns:a16="http://schemas.microsoft.com/office/drawing/2014/main" id="{D49EF8FA-4040-4D66-BCA2-EACDFF5F82D4}"/>
              </a:ext>
            </a:extLst>
          </p:cNvPr>
          <p:cNvPicPr>
            <a:picLocks noChangeAspect="1"/>
          </p:cNvPicPr>
          <p:nvPr/>
        </p:nvPicPr>
        <p:blipFill>
          <a:blip r:embed="rId2"/>
          <a:stretch>
            <a:fillRect/>
          </a:stretch>
        </p:blipFill>
        <p:spPr>
          <a:xfrm>
            <a:off x="755576" y="816964"/>
            <a:ext cx="7560840" cy="3116092"/>
          </a:xfrm>
          <a:prstGeom prst="rect">
            <a:avLst/>
          </a:prstGeom>
        </p:spPr>
      </p:pic>
      <p:sp>
        <p:nvSpPr>
          <p:cNvPr id="6" name="Rectangle 5">
            <a:extLst>
              <a:ext uri="{FF2B5EF4-FFF2-40B4-BE49-F238E27FC236}">
                <a16:creationId xmlns:a16="http://schemas.microsoft.com/office/drawing/2014/main" id="{A1D01DB0-A5E9-4C7B-BA7F-DEA45619804F}"/>
              </a:ext>
            </a:extLst>
          </p:cNvPr>
          <p:cNvSpPr/>
          <p:nvPr/>
        </p:nvSpPr>
        <p:spPr>
          <a:xfrm>
            <a:off x="3563888" y="816964"/>
            <a:ext cx="1512168" cy="648072"/>
          </a:xfrm>
          <a:prstGeom prst="rect">
            <a:avLst/>
          </a:pr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2707638-E759-401E-81ED-D017ABCA1CE0}"/>
              </a:ext>
            </a:extLst>
          </p:cNvPr>
          <p:cNvSpPr/>
          <p:nvPr/>
        </p:nvSpPr>
        <p:spPr>
          <a:xfrm>
            <a:off x="726823" y="4653136"/>
            <a:ext cx="7560840" cy="1200329"/>
          </a:xfrm>
          <a:prstGeom prst="rect">
            <a:avLst/>
          </a:prstGeom>
        </p:spPr>
        <p:txBody>
          <a:bodyPr wrap="square">
            <a:spAutoFit/>
          </a:bodyPr>
          <a:lstStyle/>
          <a:p>
            <a:pPr algn="just"/>
            <a:r>
              <a:rPr lang="fr-FR" sz="2400" dirty="0">
                <a:solidFill>
                  <a:srgbClr val="091010"/>
                </a:solidFill>
                <a:latin typeface="Montserrat"/>
              </a:rPr>
              <a:t>«Main d’</a:t>
            </a:r>
            <a:r>
              <a:rPr lang="fr-FR" sz="2400" dirty="0" err="1">
                <a:solidFill>
                  <a:srgbClr val="091010"/>
                </a:solidFill>
                <a:latin typeface="Montserrat"/>
              </a:rPr>
              <a:t>oeuvre</a:t>
            </a:r>
            <a:r>
              <a:rPr lang="fr-FR" sz="2400" dirty="0">
                <a:solidFill>
                  <a:srgbClr val="091010"/>
                </a:solidFill>
                <a:latin typeface="Montserrat"/>
              </a:rPr>
              <a:t>», on listera les causes associées au personnel qui exécute le processus, comme un technicien mal formé.</a:t>
            </a:r>
          </a:p>
        </p:txBody>
      </p:sp>
    </p:spTree>
    <p:extLst>
      <p:ext uri="{BB962C8B-B14F-4D97-AF65-F5344CB8AC3E}">
        <p14:creationId xmlns:p14="http://schemas.microsoft.com/office/powerpoint/2010/main" val="2657705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34</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la méthode 5M</a:t>
            </a:r>
          </a:p>
        </p:txBody>
      </p:sp>
      <p:pic>
        <p:nvPicPr>
          <p:cNvPr id="3" name="Image 2">
            <a:extLst>
              <a:ext uri="{FF2B5EF4-FFF2-40B4-BE49-F238E27FC236}">
                <a16:creationId xmlns:a16="http://schemas.microsoft.com/office/drawing/2014/main" id="{D49EF8FA-4040-4D66-BCA2-EACDFF5F82D4}"/>
              </a:ext>
            </a:extLst>
          </p:cNvPr>
          <p:cNvPicPr>
            <a:picLocks noChangeAspect="1"/>
          </p:cNvPicPr>
          <p:nvPr/>
        </p:nvPicPr>
        <p:blipFill>
          <a:blip r:embed="rId2"/>
          <a:stretch>
            <a:fillRect/>
          </a:stretch>
        </p:blipFill>
        <p:spPr>
          <a:xfrm>
            <a:off x="755576" y="816964"/>
            <a:ext cx="7560840" cy="3116092"/>
          </a:xfrm>
          <a:prstGeom prst="rect">
            <a:avLst/>
          </a:prstGeom>
        </p:spPr>
      </p:pic>
      <p:sp>
        <p:nvSpPr>
          <p:cNvPr id="6" name="Rectangle 5">
            <a:extLst>
              <a:ext uri="{FF2B5EF4-FFF2-40B4-BE49-F238E27FC236}">
                <a16:creationId xmlns:a16="http://schemas.microsoft.com/office/drawing/2014/main" id="{A1D01DB0-A5E9-4C7B-BA7F-DEA45619804F}"/>
              </a:ext>
            </a:extLst>
          </p:cNvPr>
          <p:cNvSpPr/>
          <p:nvPr/>
        </p:nvSpPr>
        <p:spPr>
          <a:xfrm>
            <a:off x="726587" y="3284984"/>
            <a:ext cx="1512168" cy="648072"/>
          </a:xfrm>
          <a:prstGeom prst="rect">
            <a:avLst/>
          </a:pr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2707638-E759-401E-81ED-D017ABCA1CE0}"/>
              </a:ext>
            </a:extLst>
          </p:cNvPr>
          <p:cNvSpPr/>
          <p:nvPr/>
        </p:nvSpPr>
        <p:spPr>
          <a:xfrm>
            <a:off x="726823" y="4653136"/>
            <a:ext cx="7560840" cy="1200329"/>
          </a:xfrm>
          <a:prstGeom prst="rect">
            <a:avLst/>
          </a:prstGeom>
        </p:spPr>
        <p:txBody>
          <a:bodyPr wrap="square">
            <a:spAutoFit/>
          </a:bodyPr>
          <a:lstStyle/>
          <a:p>
            <a:pPr algn="just"/>
            <a:r>
              <a:rPr lang="fr-FR" sz="2400" dirty="0">
                <a:solidFill>
                  <a:srgbClr val="091010"/>
                </a:solidFill>
                <a:latin typeface="Montserrat"/>
              </a:rPr>
              <a:t>« Machines »: on considère ici les équipements défectueux ou outils inappropriés comme par exemple un moteur défaillant.</a:t>
            </a:r>
          </a:p>
        </p:txBody>
      </p:sp>
    </p:spTree>
    <p:extLst>
      <p:ext uri="{BB962C8B-B14F-4D97-AF65-F5344CB8AC3E}">
        <p14:creationId xmlns:p14="http://schemas.microsoft.com/office/powerpoint/2010/main" val="3562126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35</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la méthode 5M</a:t>
            </a:r>
          </a:p>
        </p:txBody>
      </p:sp>
      <p:pic>
        <p:nvPicPr>
          <p:cNvPr id="3" name="Image 2">
            <a:extLst>
              <a:ext uri="{FF2B5EF4-FFF2-40B4-BE49-F238E27FC236}">
                <a16:creationId xmlns:a16="http://schemas.microsoft.com/office/drawing/2014/main" id="{D49EF8FA-4040-4D66-BCA2-EACDFF5F82D4}"/>
              </a:ext>
            </a:extLst>
          </p:cNvPr>
          <p:cNvPicPr>
            <a:picLocks noChangeAspect="1"/>
          </p:cNvPicPr>
          <p:nvPr/>
        </p:nvPicPr>
        <p:blipFill>
          <a:blip r:embed="rId2"/>
          <a:stretch>
            <a:fillRect/>
          </a:stretch>
        </p:blipFill>
        <p:spPr>
          <a:xfrm>
            <a:off x="755576" y="816964"/>
            <a:ext cx="7560840" cy="3116092"/>
          </a:xfrm>
          <a:prstGeom prst="rect">
            <a:avLst/>
          </a:prstGeom>
        </p:spPr>
      </p:pic>
      <p:sp>
        <p:nvSpPr>
          <p:cNvPr id="6" name="Rectangle 5">
            <a:extLst>
              <a:ext uri="{FF2B5EF4-FFF2-40B4-BE49-F238E27FC236}">
                <a16:creationId xmlns:a16="http://schemas.microsoft.com/office/drawing/2014/main" id="{A1D01DB0-A5E9-4C7B-BA7F-DEA45619804F}"/>
              </a:ext>
            </a:extLst>
          </p:cNvPr>
          <p:cNvSpPr/>
          <p:nvPr/>
        </p:nvSpPr>
        <p:spPr>
          <a:xfrm>
            <a:off x="2699792" y="3284984"/>
            <a:ext cx="1512168" cy="648072"/>
          </a:xfrm>
          <a:prstGeom prst="rect">
            <a:avLst/>
          </a:pr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2707638-E759-401E-81ED-D017ABCA1CE0}"/>
              </a:ext>
            </a:extLst>
          </p:cNvPr>
          <p:cNvSpPr/>
          <p:nvPr/>
        </p:nvSpPr>
        <p:spPr>
          <a:xfrm>
            <a:off x="755576" y="4509120"/>
            <a:ext cx="7560840" cy="830997"/>
          </a:xfrm>
          <a:prstGeom prst="rect">
            <a:avLst/>
          </a:prstGeom>
        </p:spPr>
        <p:txBody>
          <a:bodyPr wrap="square">
            <a:spAutoFit/>
          </a:bodyPr>
          <a:lstStyle/>
          <a:p>
            <a:pPr algn="just"/>
            <a:r>
              <a:rPr lang="fr-FR" sz="2400" dirty="0">
                <a:solidFill>
                  <a:srgbClr val="091010"/>
                </a:solidFill>
                <a:latin typeface="Montserrat"/>
              </a:rPr>
              <a:t> « Matière »: on vise ici les causes liées aux matières premières utilisées dans le processus</a:t>
            </a:r>
          </a:p>
        </p:txBody>
      </p:sp>
    </p:spTree>
    <p:extLst>
      <p:ext uri="{BB962C8B-B14F-4D97-AF65-F5344CB8AC3E}">
        <p14:creationId xmlns:p14="http://schemas.microsoft.com/office/powerpoint/2010/main" val="1392357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36</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la méthode 5M</a:t>
            </a:r>
          </a:p>
        </p:txBody>
      </p:sp>
      <p:pic>
        <p:nvPicPr>
          <p:cNvPr id="3" name="Image 2">
            <a:extLst>
              <a:ext uri="{FF2B5EF4-FFF2-40B4-BE49-F238E27FC236}">
                <a16:creationId xmlns:a16="http://schemas.microsoft.com/office/drawing/2014/main" id="{D49EF8FA-4040-4D66-BCA2-EACDFF5F82D4}"/>
              </a:ext>
            </a:extLst>
          </p:cNvPr>
          <p:cNvPicPr>
            <a:picLocks noChangeAspect="1"/>
          </p:cNvPicPr>
          <p:nvPr/>
        </p:nvPicPr>
        <p:blipFill>
          <a:blip r:embed="rId2"/>
          <a:stretch>
            <a:fillRect/>
          </a:stretch>
        </p:blipFill>
        <p:spPr>
          <a:xfrm>
            <a:off x="755576" y="816964"/>
            <a:ext cx="7560840" cy="3116092"/>
          </a:xfrm>
          <a:prstGeom prst="rect">
            <a:avLst/>
          </a:prstGeom>
        </p:spPr>
      </p:pic>
      <p:sp>
        <p:nvSpPr>
          <p:cNvPr id="5" name="Rectangle 4">
            <a:extLst>
              <a:ext uri="{FF2B5EF4-FFF2-40B4-BE49-F238E27FC236}">
                <a16:creationId xmlns:a16="http://schemas.microsoft.com/office/drawing/2014/main" id="{CB0761A7-3BA2-4F28-A279-59DEA2D4EF5B}"/>
              </a:ext>
            </a:extLst>
          </p:cNvPr>
          <p:cNvSpPr/>
          <p:nvPr/>
        </p:nvSpPr>
        <p:spPr>
          <a:xfrm>
            <a:off x="734428" y="4581128"/>
            <a:ext cx="7581988" cy="830997"/>
          </a:xfrm>
          <a:prstGeom prst="rect">
            <a:avLst/>
          </a:prstGeom>
        </p:spPr>
        <p:txBody>
          <a:bodyPr wrap="square">
            <a:spAutoFit/>
          </a:bodyPr>
          <a:lstStyle/>
          <a:p>
            <a:pPr algn="just"/>
            <a:r>
              <a:rPr lang="fr-FR" sz="2400" dirty="0">
                <a:solidFill>
                  <a:srgbClr val="091010"/>
                </a:solidFill>
                <a:latin typeface="Montserrat"/>
              </a:rPr>
              <a:t>«Méthode» : il s’agit ici des causes liées au processus ou encore à la façon de travailler. </a:t>
            </a:r>
            <a:endParaRPr lang="fr-FR" sz="2400" dirty="0"/>
          </a:p>
        </p:txBody>
      </p:sp>
      <p:sp>
        <p:nvSpPr>
          <p:cNvPr id="6" name="Rectangle 5">
            <a:extLst>
              <a:ext uri="{FF2B5EF4-FFF2-40B4-BE49-F238E27FC236}">
                <a16:creationId xmlns:a16="http://schemas.microsoft.com/office/drawing/2014/main" id="{A1D01DB0-A5E9-4C7B-BA7F-DEA45619804F}"/>
              </a:ext>
            </a:extLst>
          </p:cNvPr>
          <p:cNvSpPr/>
          <p:nvPr/>
        </p:nvSpPr>
        <p:spPr>
          <a:xfrm>
            <a:off x="4788024" y="3284984"/>
            <a:ext cx="1512168" cy="648072"/>
          </a:xfrm>
          <a:prstGeom prst="rect">
            <a:avLst/>
          </a:pr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47709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37</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la méthode 5M</a:t>
            </a:r>
          </a:p>
        </p:txBody>
      </p:sp>
      <p:sp>
        <p:nvSpPr>
          <p:cNvPr id="7" name="Rectangle 6">
            <a:extLst>
              <a:ext uri="{FF2B5EF4-FFF2-40B4-BE49-F238E27FC236}">
                <a16:creationId xmlns:a16="http://schemas.microsoft.com/office/drawing/2014/main" id="{84E0E110-2151-4455-AE7A-4C5DBF54F3D8}"/>
              </a:ext>
            </a:extLst>
          </p:cNvPr>
          <p:cNvSpPr/>
          <p:nvPr/>
        </p:nvSpPr>
        <p:spPr>
          <a:xfrm>
            <a:off x="604578" y="3284984"/>
            <a:ext cx="7811752" cy="2606547"/>
          </a:xfrm>
          <a:prstGeom prst="rect">
            <a:avLst/>
          </a:prstGeom>
        </p:spPr>
        <p:txBody>
          <a:bodyPr wrap="square">
            <a:spAutoFit/>
          </a:bodyPr>
          <a:lstStyle/>
          <a:p>
            <a:pPr marL="285750" indent="-285750">
              <a:lnSpc>
                <a:spcPct val="200000"/>
              </a:lnSpc>
              <a:buFont typeface="Wingdings" panose="05000000000000000000" pitchFamily="2" charset="2"/>
              <a:buChar char="ü"/>
            </a:pPr>
            <a:r>
              <a:rPr lang="fr-FR" sz="1800" dirty="0">
                <a:solidFill>
                  <a:srgbClr val="FF0000"/>
                </a:solidFill>
                <a:latin typeface="Open Sans"/>
              </a:rPr>
              <a:t>Le plus important est d'adapter les axes en fonction de votre métier, du contexte et de la problématique.</a:t>
            </a:r>
          </a:p>
          <a:p>
            <a:pPr marL="285750" indent="-285750">
              <a:lnSpc>
                <a:spcPct val="200000"/>
              </a:lnSpc>
              <a:buFont typeface="Wingdings" panose="05000000000000000000" pitchFamily="2" charset="2"/>
              <a:buChar char="ü"/>
            </a:pPr>
            <a:r>
              <a:rPr lang="fr-FR" sz="1600" dirty="0">
                <a:solidFill>
                  <a:srgbClr val="2C3E50"/>
                </a:solidFill>
                <a:latin typeface="Open Sans"/>
              </a:rPr>
              <a:t>E.g. des analyses de situation marketing peuvent être menées avec les 4 P (Product - Price - Promotion - Place).</a:t>
            </a:r>
          </a:p>
          <a:p>
            <a:pPr marL="285750" indent="-285750">
              <a:lnSpc>
                <a:spcPct val="200000"/>
              </a:lnSpc>
              <a:buFont typeface="Wingdings" panose="05000000000000000000" pitchFamily="2" charset="2"/>
              <a:buChar char="ü"/>
            </a:pPr>
            <a:r>
              <a:rPr lang="fr-FR" sz="1600" dirty="0">
                <a:solidFill>
                  <a:srgbClr val="2C3E50"/>
                </a:solidFill>
                <a:latin typeface="Open Sans"/>
              </a:rPr>
              <a:t>6M : 5M + Mesures </a:t>
            </a:r>
            <a:endParaRPr lang="fr-FR" sz="1600" dirty="0"/>
          </a:p>
        </p:txBody>
      </p:sp>
      <p:pic>
        <p:nvPicPr>
          <p:cNvPr id="3" name="Image 2">
            <a:extLst>
              <a:ext uri="{FF2B5EF4-FFF2-40B4-BE49-F238E27FC236}">
                <a16:creationId xmlns:a16="http://schemas.microsoft.com/office/drawing/2014/main" id="{D49EF8FA-4040-4D66-BCA2-EACDFF5F82D4}"/>
              </a:ext>
            </a:extLst>
          </p:cNvPr>
          <p:cNvPicPr>
            <a:picLocks noChangeAspect="1"/>
          </p:cNvPicPr>
          <p:nvPr/>
        </p:nvPicPr>
        <p:blipFill>
          <a:blip r:embed="rId2"/>
          <a:stretch>
            <a:fillRect/>
          </a:stretch>
        </p:blipFill>
        <p:spPr>
          <a:xfrm>
            <a:off x="971600" y="816965"/>
            <a:ext cx="7077708" cy="2139004"/>
          </a:xfrm>
          <a:prstGeom prst="rect">
            <a:avLst/>
          </a:prstGeom>
        </p:spPr>
      </p:pic>
    </p:spTree>
    <p:extLst>
      <p:ext uri="{BB962C8B-B14F-4D97-AF65-F5344CB8AC3E}">
        <p14:creationId xmlns:p14="http://schemas.microsoft.com/office/powerpoint/2010/main" val="3892705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38</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la méthode 5M (exemple)</a:t>
            </a:r>
          </a:p>
        </p:txBody>
      </p:sp>
      <p:pic>
        <p:nvPicPr>
          <p:cNvPr id="2" name="Image 1">
            <a:extLst>
              <a:ext uri="{FF2B5EF4-FFF2-40B4-BE49-F238E27FC236}">
                <a16:creationId xmlns:a16="http://schemas.microsoft.com/office/drawing/2014/main" id="{68019E1E-8727-4ED1-B0EF-45E87BD7739E}"/>
              </a:ext>
            </a:extLst>
          </p:cNvPr>
          <p:cNvPicPr>
            <a:picLocks noChangeAspect="1"/>
          </p:cNvPicPr>
          <p:nvPr/>
        </p:nvPicPr>
        <p:blipFill>
          <a:blip r:embed="rId2"/>
          <a:stretch>
            <a:fillRect/>
          </a:stretch>
        </p:blipFill>
        <p:spPr>
          <a:xfrm>
            <a:off x="179512" y="1052736"/>
            <a:ext cx="8712968" cy="4752527"/>
          </a:xfrm>
          <a:prstGeom prst="rect">
            <a:avLst/>
          </a:prstGeom>
        </p:spPr>
      </p:pic>
    </p:spTree>
    <p:extLst>
      <p:ext uri="{BB962C8B-B14F-4D97-AF65-F5344CB8AC3E}">
        <p14:creationId xmlns:p14="http://schemas.microsoft.com/office/powerpoint/2010/main" val="4271939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39</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la méthode 5M (exemple)</a:t>
            </a:r>
          </a:p>
        </p:txBody>
      </p:sp>
      <p:pic>
        <p:nvPicPr>
          <p:cNvPr id="1026" name="Picture 2" descr="Exemple de diagramme ishikawa - part de marché faible">
            <a:extLst>
              <a:ext uri="{FF2B5EF4-FFF2-40B4-BE49-F238E27FC236}">
                <a16:creationId xmlns:a16="http://schemas.microsoft.com/office/drawing/2014/main" id="{71F64B96-5103-49B2-8FD8-E70FAB7D9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591" y="600478"/>
            <a:ext cx="8016379" cy="56570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FF04531-B35D-4672-8F58-75B4D262923A}"/>
              </a:ext>
            </a:extLst>
          </p:cNvPr>
          <p:cNvSpPr/>
          <p:nvPr/>
        </p:nvSpPr>
        <p:spPr>
          <a:xfrm>
            <a:off x="4427984" y="692696"/>
            <a:ext cx="212521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B7440EA3-6C2B-4AA7-8191-84E61C5BB3A3}"/>
              </a:ext>
            </a:extLst>
          </p:cNvPr>
          <p:cNvSpPr/>
          <p:nvPr/>
        </p:nvSpPr>
        <p:spPr>
          <a:xfrm>
            <a:off x="1907703" y="1772816"/>
            <a:ext cx="1080121"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3BA035CE-CF52-47E0-9534-A05B53106B3F}"/>
              </a:ext>
            </a:extLst>
          </p:cNvPr>
          <p:cNvSpPr/>
          <p:nvPr/>
        </p:nvSpPr>
        <p:spPr>
          <a:xfrm>
            <a:off x="4427984" y="2204864"/>
            <a:ext cx="1944216"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855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a:t>
            </a:fld>
            <a:endParaRPr lang="fr-FR"/>
          </a:p>
        </p:txBody>
      </p:sp>
      <p:sp>
        <p:nvSpPr>
          <p:cNvPr id="25603" name="Rectangle 2"/>
          <p:cNvSpPr>
            <a:spLocks noGrp="1" noChangeArrowheads="1"/>
          </p:cNvSpPr>
          <p:nvPr>
            <p:ph type="title"/>
          </p:nvPr>
        </p:nvSpPr>
        <p:spPr/>
        <p:txBody>
          <a:bodyPr/>
          <a:lstStyle/>
          <a:p>
            <a:pPr eaLnBrk="1" hangingPunct="1"/>
            <a:r>
              <a:rPr lang="fr-FR" dirty="0"/>
              <a:t>Plan</a:t>
            </a:r>
          </a:p>
        </p:txBody>
      </p:sp>
      <p:graphicFrame>
        <p:nvGraphicFramePr>
          <p:cNvPr id="5" name="Diagramme 4">
            <a:extLst>
              <a:ext uri="{FF2B5EF4-FFF2-40B4-BE49-F238E27FC236}">
                <a16:creationId xmlns:a16="http://schemas.microsoft.com/office/drawing/2014/main" id="{1CA00D1A-05D9-4C1D-A85E-3644A758E22D}"/>
              </a:ext>
            </a:extLst>
          </p:cNvPr>
          <p:cNvGraphicFramePr/>
          <p:nvPr>
            <p:extLst>
              <p:ext uri="{D42A27DB-BD31-4B8C-83A1-F6EECF244321}">
                <p14:modId xmlns:p14="http://schemas.microsoft.com/office/powerpoint/2010/main" val="3761435048"/>
              </p:ext>
            </p:extLst>
          </p:nvPr>
        </p:nvGraphicFramePr>
        <p:xfrm>
          <a:off x="827584" y="1088740"/>
          <a:ext cx="7416824"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5476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40</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a:t>
            </a:r>
            <a:r>
              <a:rPr lang="fr-FR" dirty="0">
                <a:solidFill>
                  <a:srgbClr val="FFFF00"/>
                </a:solidFill>
              </a:rPr>
              <a:t>racines</a:t>
            </a:r>
            <a:r>
              <a:rPr lang="fr-FR" dirty="0"/>
              <a:t> : les 5 pourquoi</a:t>
            </a:r>
          </a:p>
        </p:txBody>
      </p:sp>
      <p:sp>
        <p:nvSpPr>
          <p:cNvPr id="3" name="Rectangle 2">
            <a:extLst>
              <a:ext uri="{FF2B5EF4-FFF2-40B4-BE49-F238E27FC236}">
                <a16:creationId xmlns:a16="http://schemas.microsoft.com/office/drawing/2014/main" id="{C91CF5F7-C536-45A6-8514-3260BD823E0A}"/>
              </a:ext>
            </a:extLst>
          </p:cNvPr>
          <p:cNvSpPr/>
          <p:nvPr/>
        </p:nvSpPr>
        <p:spPr>
          <a:xfrm>
            <a:off x="3347864" y="5444193"/>
            <a:ext cx="4572000" cy="707886"/>
          </a:xfrm>
          <a:prstGeom prst="rect">
            <a:avLst/>
          </a:prstGeom>
        </p:spPr>
        <p:txBody>
          <a:bodyPr>
            <a:spAutoFit/>
          </a:bodyPr>
          <a:lstStyle/>
          <a:p>
            <a:r>
              <a:rPr lang="fr-FR" dirty="0">
                <a:solidFill>
                  <a:srgbClr val="2C3E50"/>
                </a:solidFill>
                <a:latin typeface="Open Sans"/>
              </a:rPr>
              <a:t> </a:t>
            </a:r>
            <a:r>
              <a:rPr lang="fr-FR" b="1" dirty="0">
                <a:solidFill>
                  <a:srgbClr val="FF0000"/>
                </a:solidFill>
                <a:latin typeface="Open Sans"/>
              </a:rPr>
              <a:t>Il est indispensable de trouver la cause sur laquelle vous pouvez agir</a:t>
            </a:r>
            <a:r>
              <a:rPr lang="fr-FR" b="1" dirty="0">
                <a:solidFill>
                  <a:srgbClr val="2C3E50"/>
                </a:solidFill>
                <a:latin typeface="Open Sans"/>
              </a:rPr>
              <a:t> </a:t>
            </a:r>
            <a:endParaRPr lang="fr-FR" dirty="0"/>
          </a:p>
        </p:txBody>
      </p:sp>
      <p:pic>
        <p:nvPicPr>
          <p:cNvPr id="5" name="Image 4">
            <a:extLst>
              <a:ext uri="{FF2B5EF4-FFF2-40B4-BE49-F238E27FC236}">
                <a16:creationId xmlns:a16="http://schemas.microsoft.com/office/drawing/2014/main" id="{0B395795-C4A2-4EE7-B476-D0FF35FD0CEC}"/>
              </a:ext>
            </a:extLst>
          </p:cNvPr>
          <p:cNvPicPr>
            <a:picLocks noChangeAspect="1"/>
          </p:cNvPicPr>
          <p:nvPr/>
        </p:nvPicPr>
        <p:blipFill>
          <a:blip r:embed="rId2"/>
          <a:stretch>
            <a:fillRect/>
          </a:stretch>
        </p:blipFill>
        <p:spPr>
          <a:xfrm>
            <a:off x="4315974" y="1412776"/>
            <a:ext cx="4823878" cy="830652"/>
          </a:xfrm>
          <a:prstGeom prst="rect">
            <a:avLst/>
          </a:prstGeom>
        </p:spPr>
      </p:pic>
      <p:pic>
        <p:nvPicPr>
          <p:cNvPr id="6" name="Image 5">
            <a:extLst>
              <a:ext uri="{FF2B5EF4-FFF2-40B4-BE49-F238E27FC236}">
                <a16:creationId xmlns:a16="http://schemas.microsoft.com/office/drawing/2014/main" id="{BD31444D-86C5-4E3A-A098-24BC9766C6A5}"/>
              </a:ext>
            </a:extLst>
          </p:cNvPr>
          <p:cNvPicPr>
            <a:picLocks noChangeAspect="1"/>
          </p:cNvPicPr>
          <p:nvPr/>
        </p:nvPicPr>
        <p:blipFill>
          <a:blip r:embed="rId3"/>
          <a:stretch>
            <a:fillRect/>
          </a:stretch>
        </p:blipFill>
        <p:spPr>
          <a:xfrm>
            <a:off x="179511" y="737719"/>
            <a:ext cx="4316815" cy="2691281"/>
          </a:xfrm>
          <a:prstGeom prst="rect">
            <a:avLst/>
          </a:prstGeom>
        </p:spPr>
      </p:pic>
      <p:pic>
        <p:nvPicPr>
          <p:cNvPr id="7" name="Image 6">
            <a:extLst>
              <a:ext uri="{FF2B5EF4-FFF2-40B4-BE49-F238E27FC236}">
                <a16:creationId xmlns:a16="http://schemas.microsoft.com/office/drawing/2014/main" id="{B430579A-D459-4E26-97E9-D513909717A3}"/>
              </a:ext>
            </a:extLst>
          </p:cNvPr>
          <p:cNvPicPr>
            <a:picLocks noChangeAspect="1"/>
          </p:cNvPicPr>
          <p:nvPr/>
        </p:nvPicPr>
        <p:blipFill>
          <a:blip r:embed="rId4"/>
          <a:stretch>
            <a:fillRect/>
          </a:stretch>
        </p:blipFill>
        <p:spPr>
          <a:xfrm>
            <a:off x="2365435" y="3536597"/>
            <a:ext cx="6332769" cy="1783235"/>
          </a:xfrm>
          <a:prstGeom prst="rect">
            <a:avLst/>
          </a:prstGeom>
        </p:spPr>
      </p:pic>
      <p:pic>
        <p:nvPicPr>
          <p:cNvPr id="8" name="Image 7">
            <a:extLst>
              <a:ext uri="{FF2B5EF4-FFF2-40B4-BE49-F238E27FC236}">
                <a16:creationId xmlns:a16="http://schemas.microsoft.com/office/drawing/2014/main" id="{49A8A5E3-720E-4451-A36B-477CFC595D87}"/>
              </a:ext>
            </a:extLst>
          </p:cNvPr>
          <p:cNvPicPr>
            <a:picLocks noChangeAspect="1"/>
          </p:cNvPicPr>
          <p:nvPr/>
        </p:nvPicPr>
        <p:blipFill>
          <a:blip r:embed="rId5"/>
          <a:stretch>
            <a:fillRect/>
          </a:stretch>
        </p:blipFill>
        <p:spPr>
          <a:xfrm>
            <a:off x="294415" y="3585793"/>
            <a:ext cx="1859441" cy="2354784"/>
          </a:xfrm>
          <a:prstGeom prst="rect">
            <a:avLst/>
          </a:prstGeom>
        </p:spPr>
      </p:pic>
    </p:spTree>
    <p:extLst>
      <p:ext uri="{BB962C8B-B14F-4D97-AF65-F5344CB8AC3E}">
        <p14:creationId xmlns:p14="http://schemas.microsoft.com/office/powerpoint/2010/main" val="90447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41</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a:t>
            </a:r>
            <a:r>
              <a:rPr lang="fr-FR" dirty="0">
                <a:solidFill>
                  <a:srgbClr val="FFFF00"/>
                </a:solidFill>
              </a:rPr>
              <a:t>racines</a:t>
            </a:r>
            <a:r>
              <a:rPr lang="fr-FR" dirty="0"/>
              <a:t> : les 5 pourquoi (exemple)</a:t>
            </a:r>
          </a:p>
        </p:txBody>
      </p:sp>
      <p:pic>
        <p:nvPicPr>
          <p:cNvPr id="2" name="Image 1">
            <a:extLst>
              <a:ext uri="{FF2B5EF4-FFF2-40B4-BE49-F238E27FC236}">
                <a16:creationId xmlns:a16="http://schemas.microsoft.com/office/drawing/2014/main" id="{535D4ED7-2313-410A-87EE-22DB3DDADA4B}"/>
              </a:ext>
            </a:extLst>
          </p:cNvPr>
          <p:cNvPicPr>
            <a:picLocks noChangeAspect="1"/>
          </p:cNvPicPr>
          <p:nvPr/>
        </p:nvPicPr>
        <p:blipFill>
          <a:blip r:embed="rId2"/>
          <a:stretch>
            <a:fillRect/>
          </a:stretch>
        </p:blipFill>
        <p:spPr>
          <a:xfrm>
            <a:off x="2139395" y="836712"/>
            <a:ext cx="4865210" cy="5294736"/>
          </a:xfrm>
          <a:prstGeom prst="rect">
            <a:avLst/>
          </a:prstGeom>
        </p:spPr>
      </p:pic>
    </p:spTree>
    <p:extLst>
      <p:ext uri="{BB962C8B-B14F-4D97-AF65-F5344CB8AC3E}">
        <p14:creationId xmlns:p14="http://schemas.microsoft.com/office/powerpoint/2010/main" val="540132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42</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a:t>
            </a:r>
            <a:r>
              <a:rPr lang="fr-FR" dirty="0">
                <a:solidFill>
                  <a:srgbClr val="FFFF00"/>
                </a:solidFill>
              </a:rPr>
              <a:t>racines</a:t>
            </a:r>
            <a:r>
              <a:rPr lang="fr-FR" dirty="0"/>
              <a:t> : les 5 pourquoi (Attention!)</a:t>
            </a:r>
          </a:p>
        </p:txBody>
      </p:sp>
      <p:pic>
        <p:nvPicPr>
          <p:cNvPr id="6" name="Image 5">
            <a:extLst>
              <a:ext uri="{FF2B5EF4-FFF2-40B4-BE49-F238E27FC236}">
                <a16:creationId xmlns:a16="http://schemas.microsoft.com/office/drawing/2014/main" id="{FD2773F8-FAC2-4FD2-A012-73D0C60B1D5A}"/>
              </a:ext>
            </a:extLst>
          </p:cNvPr>
          <p:cNvPicPr>
            <a:picLocks noChangeAspect="1"/>
          </p:cNvPicPr>
          <p:nvPr/>
        </p:nvPicPr>
        <p:blipFill>
          <a:blip r:embed="rId2"/>
          <a:stretch>
            <a:fillRect/>
          </a:stretch>
        </p:blipFill>
        <p:spPr>
          <a:xfrm>
            <a:off x="2987824" y="1556792"/>
            <a:ext cx="2968076" cy="3323329"/>
          </a:xfrm>
          <a:prstGeom prst="rect">
            <a:avLst/>
          </a:prstGeom>
        </p:spPr>
      </p:pic>
      <p:grpSp>
        <p:nvGrpSpPr>
          <p:cNvPr id="12" name="Groupe 11">
            <a:extLst>
              <a:ext uri="{FF2B5EF4-FFF2-40B4-BE49-F238E27FC236}">
                <a16:creationId xmlns:a16="http://schemas.microsoft.com/office/drawing/2014/main" id="{FB31AFC9-DEA5-4B30-85CF-45A5525639EF}"/>
              </a:ext>
            </a:extLst>
          </p:cNvPr>
          <p:cNvGrpSpPr/>
          <p:nvPr/>
        </p:nvGrpSpPr>
        <p:grpSpPr>
          <a:xfrm>
            <a:off x="5060308" y="2996952"/>
            <a:ext cx="2971957" cy="1368152"/>
            <a:chOff x="5060308" y="2996952"/>
            <a:chExt cx="2971957" cy="1368152"/>
          </a:xfrm>
        </p:grpSpPr>
        <p:sp>
          <p:nvSpPr>
            <p:cNvPr id="8" name="Rectangle 7">
              <a:extLst>
                <a:ext uri="{FF2B5EF4-FFF2-40B4-BE49-F238E27FC236}">
                  <a16:creationId xmlns:a16="http://schemas.microsoft.com/office/drawing/2014/main" id="{6895787F-0D94-4B21-80DB-6F681582CAF8}"/>
                </a:ext>
              </a:extLst>
            </p:cNvPr>
            <p:cNvSpPr/>
            <p:nvPr/>
          </p:nvSpPr>
          <p:spPr>
            <a:xfrm>
              <a:off x="5060308" y="2996952"/>
              <a:ext cx="879844"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A9A7B9DC-36BF-4613-B2DF-A53914A26F0E}"/>
                </a:ext>
              </a:extLst>
            </p:cNvPr>
            <p:cNvSpPr txBox="1"/>
            <p:nvPr/>
          </p:nvSpPr>
          <p:spPr>
            <a:xfrm>
              <a:off x="6012160" y="3480973"/>
              <a:ext cx="2020105" cy="400110"/>
            </a:xfrm>
            <a:prstGeom prst="rect">
              <a:avLst/>
            </a:prstGeom>
            <a:noFill/>
          </p:spPr>
          <p:txBody>
            <a:bodyPr wrap="none" rtlCol="0">
              <a:spAutoFit/>
            </a:bodyPr>
            <a:lstStyle/>
            <a:p>
              <a:r>
                <a:rPr lang="fr-FR" dirty="0">
                  <a:solidFill>
                    <a:srgbClr val="FF0000"/>
                  </a:solidFill>
                </a:rPr>
                <a:t>03 Causes racines</a:t>
              </a:r>
            </a:p>
          </p:txBody>
        </p:sp>
      </p:grpSp>
      <p:grpSp>
        <p:nvGrpSpPr>
          <p:cNvPr id="11" name="Groupe 10">
            <a:extLst>
              <a:ext uri="{FF2B5EF4-FFF2-40B4-BE49-F238E27FC236}">
                <a16:creationId xmlns:a16="http://schemas.microsoft.com/office/drawing/2014/main" id="{48FB2345-FF4C-4471-9B93-C27177325DCD}"/>
              </a:ext>
            </a:extLst>
          </p:cNvPr>
          <p:cNvGrpSpPr/>
          <p:nvPr/>
        </p:nvGrpSpPr>
        <p:grpSpPr>
          <a:xfrm>
            <a:off x="2987824" y="1168095"/>
            <a:ext cx="2968076" cy="1396809"/>
            <a:chOff x="2987824" y="1168095"/>
            <a:chExt cx="2968076" cy="1396809"/>
          </a:xfrm>
        </p:grpSpPr>
        <p:sp>
          <p:nvSpPr>
            <p:cNvPr id="7" name="Rectangle 6">
              <a:extLst>
                <a:ext uri="{FF2B5EF4-FFF2-40B4-BE49-F238E27FC236}">
                  <a16:creationId xmlns:a16="http://schemas.microsoft.com/office/drawing/2014/main" id="{ADB10C7C-6E62-483D-ABF6-F2DC068BE4D3}"/>
                </a:ext>
              </a:extLst>
            </p:cNvPr>
            <p:cNvSpPr/>
            <p:nvPr/>
          </p:nvSpPr>
          <p:spPr>
            <a:xfrm>
              <a:off x="2987824" y="1628800"/>
              <a:ext cx="2968076"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EEE40F07-7967-4B57-8A70-133A0E87BA9B}"/>
                </a:ext>
              </a:extLst>
            </p:cNvPr>
            <p:cNvSpPr txBox="1"/>
            <p:nvPr/>
          </p:nvSpPr>
          <p:spPr>
            <a:xfrm>
              <a:off x="3635896" y="1168095"/>
              <a:ext cx="1316386" cy="400110"/>
            </a:xfrm>
            <a:prstGeom prst="rect">
              <a:avLst/>
            </a:prstGeom>
            <a:noFill/>
          </p:spPr>
          <p:txBody>
            <a:bodyPr wrap="none" rtlCol="0">
              <a:spAutoFit/>
            </a:bodyPr>
            <a:lstStyle/>
            <a:p>
              <a:r>
                <a:rPr lang="fr-FR" dirty="0">
                  <a:solidFill>
                    <a:srgbClr val="FF0000"/>
                  </a:solidFill>
                </a:rPr>
                <a:t>3 Pourquoi</a:t>
              </a:r>
            </a:p>
          </p:txBody>
        </p:sp>
      </p:grpSp>
    </p:spTree>
    <p:extLst>
      <p:ext uri="{BB962C8B-B14F-4D97-AF65-F5344CB8AC3E}">
        <p14:creationId xmlns:p14="http://schemas.microsoft.com/office/powerpoint/2010/main" val="20999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43</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Rechercher les causes du problème: 5 M + 5 Pourquoi</a:t>
            </a:r>
          </a:p>
        </p:txBody>
      </p:sp>
      <p:pic>
        <p:nvPicPr>
          <p:cNvPr id="1026" name="Picture 2" descr="Exemple diagramme causes-effets">
            <a:extLst>
              <a:ext uri="{FF2B5EF4-FFF2-40B4-BE49-F238E27FC236}">
                <a16:creationId xmlns:a16="http://schemas.microsoft.com/office/drawing/2014/main" id="{DA2A9699-C752-4080-BA86-FB1344D23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12643"/>
            <a:ext cx="6607350" cy="49881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2B17044-DD71-4912-919E-AEBBDE086DC0}"/>
              </a:ext>
            </a:extLst>
          </p:cNvPr>
          <p:cNvSpPr/>
          <p:nvPr/>
        </p:nvSpPr>
        <p:spPr>
          <a:xfrm>
            <a:off x="3131840" y="836712"/>
            <a:ext cx="2490618" cy="461665"/>
          </a:xfrm>
          <a:prstGeom prst="rect">
            <a:avLst/>
          </a:prstGeom>
        </p:spPr>
        <p:txBody>
          <a:bodyPr wrap="none">
            <a:spAutoFit/>
          </a:bodyPr>
          <a:lstStyle/>
          <a:p>
            <a:r>
              <a:rPr lang="fr-FR" sz="2400" b="1" dirty="0">
                <a:solidFill>
                  <a:srgbClr val="FF0000"/>
                </a:solidFill>
              </a:rPr>
              <a:t>5 M + 5 Pourquoi</a:t>
            </a:r>
          </a:p>
        </p:txBody>
      </p:sp>
    </p:spTree>
    <p:extLst>
      <p:ext uri="{BB962C8B-B14F-4D97-AF65-F5344CB8AC3E}">
        <p14:creationId xmlns:p14="http://schemas.microsoft.com/office/powerpoint/2010/main" val="3917575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44</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Identification des causes principales : le Pareto</a:t>
            </a:r>
          </a:p>
        </p:txBody>
      </p:sp>
      <p:pic>
        <p:nvPicPr>
          <p:cNvPr id="2" name="Image 1">
            <a:extLst>
              <a:ext uri="{FF2B5EF4-FFF2-40B4-BE49-F238E27FC236}">
                <a16:creationId xmlns:a16="http://schemas.microsoft.com/office/drawing/2014/main" id="{0E9C0B7F-CCEE-444E-BF37-58C618C63FDE}"/>
              </a:ext>
            </a:extLst>
          </p:cNvPr>
          <p:cNvPicPr>
            <a:picLocks noChangeAspect="1"/>
          </p:cNvPicPr>
          <p:nvPr/>
        </p:nvPicPr>
        <p:blipFill>
          <a:blip r:embed="rId2"/>
          <a:stretch>
            <a:fillRect/>
          </a:stretch>
        </p:blipFill>
        <p:spPr>
          <a:xfrm>
            <a:off x="395536" y="836712"/>
            <a:ext cx="8230034" cy="3722287"/>
          </a:xfrm>
          <a:prstGeom prst="rect">
            <a:avLst/>
          </a:prstGeom>
        </p:spPr>
      </p:pic>
      <p:pic>
        <p:nvPicPr>
          <p:cNvPr id="3" name="Image 2">
            <a:extLst>
              <a:ext uri="{FF2B5EF4-FFF2-40B4-BE49-F238E27FC236}">
                <a16:creationId xmlns:a16="http://schemas.microsoft.com/office/drawing/2014/main" id="{02F35410-BB24-42D8-BA49-E21AC53C1D4B}"/>
              </a:ext>
            </a:extLst>
          </p:cNvPr>
          <p:cNvPicPr>
            <a:picLocks noChangeAspect="1"/>
          </p:cNvPicPr>
          <p:nvPr/>
        </p:nvPicPr>
        <p:blipFill>
          <a:blip r:embed="rId3"/>
          <a:stretch>
            <a:fillRect/>
          </a:stretch>
        </p:blipFill>
        <p:spPr>
          <a:xfrm>
            <a:off x="575505" y="4936305"/>
            <a:ext cx="7992989" cy="702447"/>
          </a:xfrm>
          <a:prstGeom prst="rect">
            <a:avLst/>
          </a:prstGeom>
        </p:spPr>
      </p:pic>
      <p:sp>
        <p:nvSpPr>
          <p:cNvPr id="5" name="ZoneTexte 4">
            <a:extLst>
              <a:ext uri="{FF2B5EF4-FFF2-40B4-BE49-F238E27FC236}">
                <a16:creationId xmlns:a16="http://schemas.microsoft.com/office/drawing/2014/main" id="{241C4D1B-EA15-4E57-A4B5-21F0461CC346}"/>
              </a:ext>
            </a:extLst>
          </p:cNvPr>
          <p:cNvSpPr txBox="1"/>
          <p:nvPr/>
        </p:nvSpPr>
        <p:spPr>
          <a:xfrm>
            <a:off x="664819" y="5733256"/>
            <a:ext cx="1334211" cy="400110"/>
          </a:xfrm>
          <a:prstGeom prst="rect">
            <a:avLst/>
          </a:prstGeom>
          <a:noFill/>
        </p:spPr>
        <p:txBody>
          <a:bodyPr wrap="none" rtlCol="0">
            <a:spAutoFit/>
          </a:bodyPr>
          <a:lstStyle/>
          <a:p>
            <a:r>
              <a:rPr lang="fr-FR" b="1" dirty="0">
                <a:solidFill>
                  <a:srgbClr val="FF0000"/>
                </a:solidFill>
              </a:rPr>
              <a:t>Pourquoi?</a:t>
            </a:r>
          </a:p>
        </p:txBody>
      </p:sp>
      <p:sp>
        <p:nvSpPr>
          <p:cNvPr id="6" name="ZoneTexte 5">
            <a:extLst>
              <a:ext uri="{FF2B5EF4-FFF2-40B4-BE49-F238E27FC236}">
                <a16:creationId xmlns:a16="http://schemas.microsoft.com/office/drawing/2014/main" id="{1818A1A6-83A2-4F06-A6CC-40C0A51D9DE5}"/>
              </a:ext>
            </a:extLst>
          </p:cNvPr>
          <p:cNvSpPr txBox="1"/>
          <p:nvPr/>
        </p:nvSpPr>
        <p:spPr>
          <a:xfrm>
            <a:off x="2172675" y="5733256"/>
            <a:ext cx="6284093" cy="400110"/>
          </a:xfrm>
          <a:prstGeom prst="rect">
            <a:avLst/>
          </a:prstGeom>
          <a:noFill/>
        </p:spPr>
        <p:txBody>
          <a:bodyPr wrap="none" rtlCol="0">
            <a:spAutoFit/>
          </a:bodyPr>
          <a:lstStyle/>
          <a:p>
            <a:r>
              <a:rPr lang="fr-FR" dirty="0">
                <a:solidFill>
                  <a:srgbClr val="FF0000"/>
                </a:solidFill>
              </a:rPr>
              <a:t>Contraintes de temps, de financement, ressources humaines</a:t>
            </a:r>
          </a:p>
        </p:txBody>
      </p:sp>
    </p:spTree>
    <p:extLst>
      <p:ext uri="{BB962C8B-B14F-4D97-AF65-F5344CB8AC3E}">
        <p14:creationId xmlns:p14="http://schemas.microsoft.com/office/powerpoint/2010/main" val="199989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45</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Identification des causes principales : le Pareto (mise en œuvre)</a:t>
            </a:r>
          </a:p>
        </p:txBody>
      </p:sp>
      <p:sp>
        <p:nvSpPr>
          <p:cNvPr id="7" name="Rectangle 6">
            <a:extLst>
              <a:ext uri="{FF2B5EF4-FFF2-40B4-BE49-F238E27FC236}">
                <a16:creationId xmlns:a16="http://schemas.microsoft.com/office/drawing/2014/main" id="{2697C810-0CCC-47ED-B8B0-8D5E20CFA04F}"/>
              </a:ext>
            </a:extLst>
          </p:cNvPr>
          <p:cNvSpPr/>
          <p:nvPr/>
        </p:nvSpPr>
        <p:spPr>
          <a:xfrm>
            <a:off x="1918868" y="977654"/>
            <a:ext cx="5306261" cy="461665"/>
          </a:xfrm>
          <a:prstGeom prst="rect">
            <a:avLst/>
          </a:prstGeom>
        </p:spPr>
        <p:txBody>
          <a:bodyPr wrap="none">
            <a:spAutoFit/>
          </a:bodyPr>
          <a:lstStyle/>
          <a:p>
            <a:pPr algn="ctr"/>
            <a:r>
              <a:rPr lang="fr-FR" sz="2400" dirty="0">
                <a:solidFill>
                  <a:srgbClr val="FF0000"/>
                </a:solidFill>
                <a:ea typeface="ＭＳ Ｐゴシック" pitchFamily="34" charset="-128"/>
                <a:cs typeface="Times New Roman" panose="02020603050405020304" pitchFamily="18" charset="0"/>
              </a:rPr>
              <a:t>Etape 1 : Préparer le tableau des données </a:t>
            </a:r>
            <a:endParaRPr lang="fr-FR" sz="2400" dirty="0">
              <a:solidFill>
                <a:srgbClr val="FF0000"/>
              </a:solidFill>
            </a:endParaRPr>
          </a:p>
        </p:txBody>
      </p:sp>
      <p:pic>
        <p:nvPicPr>
          <p:cNvPr id="9" name="图片 1">
            <a:extLst>
              <a:ext uri="{FF2B5EF4-FFF2-40B4-BE49-F238E27FC236}">
                <a16:creationId xmlns:a16="http://schemas.microsoft.com/office/drawing/2014/main" id="{DD816C58-5F56-4404-99A7-9FABE751421E}"/>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552908" y="1722278"/>
            <a:ext cx="8038183" cy="3650938"/>
          </a:xfrm>
          <a:prstGeom prst="rect">
            <a:avLst/>
          </a:prstGeom>
        </p:spPr>
      </p:pic>
    </p:spTree>
    <p:extLst>
      <p:ext uri="{BB962C8B-B14F-4D97-AF65-F5344CB8AC3E}">
        <p14:creationId xmlns:p14="http://schemas.microsoft.com/office/powerpoint/2010/main" val="2813940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46</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Identification des causes principales : le Pareto (mise en œuvre)</a:t>
            </a:r>
          </a:p>
        </p:txBody>
      </p:sp>
      <p:sp>
        <p:nvSpPr>
          <p:cNvPr id="7" name="Rectangle 6">
            <a:extLst>
              <a:ext uri="{FF2B5EF4-FFF2-40B4-BE49-F238E27FC236}">
                <a16:creationId xmlns:a16="http://schemas.microsoft.com/office/drawing/2014/main" id="{2697C810-0CCC-47ED-B8B0-8D5E20CFA04F}"/>
              </a:ext>
            </a:extLst>
          </p:cNvPr>
          <p:cNvSpPr/>
          <p:nvPr/>
        </p:nvSpPr>
        <p:spPr>
          <a:xfrm>
            <a:off x="1349632" y="980728"/>
            <a:ext cx="5990358" cy="461665"/>
          </a:xfrm>
          <a:prstGeom prst="rect">
            <a:avLst/>
          </a:prstGeom>
        </p:spPr>
        <p:txBody>
          <a:bodyPr wrap="none">
            <a:spAutoFit/>
          </a:bodyPr>
          <a:lstStyle/>
          <a:p>
            <a:pPr algn="ctr"/>
            <a:r>
              <a:rPr lang="fr-FR" sz="2400" dirty="0">
                <a:solidFill>
                  <a:srgbClr val="FF0000"/>
                </a:solidFill>
                <a:ea typeface="ＭＳ Ｐゴシック" pitchFamily="34" charset="-128"/>
                <a:cs typeface="Times New Roman" panose="02020603050405020304" pitchFamily="18" charset="0"/>
              </a:rPr>
              <a:t>Etape 2 : Trier les valeurs par ordre décroissant</a:t>
            </a:r>
            <a:endParaRPr lang="fr-FR" sz="2400" dirty="0">
              <a:solidFill>
                <a:srgbClr val="FF0000"/>
              </a:solidFill>
            </a:endParaRPr>
          </a:p>
        </p:txBody>
      </p:sp>
      <p:sp>
        <p:nvSpPr>
          <p:cNvPr id="6" name="Rectangle 3">
            <a:extLst>
              <a:ext uri="{FF2B5EF4-FFF2-40B4-BE49-F238E27FC236}">
                <a16:creationId xmlns:a16="http://schemas.microsoft.com/office/drawing/2014/main" id="{D5E0B029-F373-4DCF-8BFD-2EC32132BD53}"/>
              </a:ext>
            </a:extLst>
          </p:cNvPr>
          <p:cNvSpPr txBox="1">
            <a:spLocks noChangeArrowheads="1"/>
          </p:cNvSpPr>
          <p:nvPr/>
        </p:nvSpPr>
        <p:spPr bwMode="auto">
          <a:xfrm>
            <a:off x="687364" y="1716352"/>
            <a:ext cx="3657447" cy="2487009"/>
          </a:xfrm>
          <a:prstGeom prst="rect">
            <a:avLst/>
          </a:prstGeom>
          <a:noFill/>
          <a:ln w="9525">
            <a:noFill/>
            <a:miter lim="800000"/>
            <a:headEnd/>
            <a:tailEnd/>
          </a:ln>
        </p:spPr>
        <p:txBody>
          <a:bodyPr lIns="81000" tIns="8100" rIns="81000" bIns="0"/>
          <a:lstStyle/>
          <a:p>
            <a:pPr algn="just">
              <a:lnSpc>
                <a:spcPct val="200000"/>
              </a:lnSpc>
            </a:pPr>
            <a:r>
              <a:rPr lang="fr-FR" altLang="zh-CN" sz="1800" dirty="0">
                <a:cs typeface="Times New Roman" panose="02020603050405020304" pitchFamily="18" charset="0"/>
              </a:rPr>
              <a:t>Une fois les données recueillies, il est possible de classer/trier les données par ordre décroissant. Dans l'exemple du restaurant vous obtiendrez le résultat ci-dessous</a:t>
            </a:r>
            <a:r>
              <a:rPr lang="fr-FR" altLang="zh-CN" sz="1800" kern="0" dirty="0">
                <a:solidFill>
                  <a:srgbClr val="5A5B5E"/>
                </a:solidFill>
                <a:ea typeface="ＭＳ Ｐゴシック" pitchFamily="-106" charset="-128"/>
                <a:cs typeface="Times New Roman" panose="02020603050405020304" pitchFamily="18" charset="0"/>
              </a:rPr>
              <a:t>:</a:t>
            </a:r>
            <a:endParaRPr lang="fr-FR" altLang="zh-CN" sz="1800" dirty="0">
              <a:cs typeface="Times New Roman" panose="02020603050405020304" pitchFamily="18" charset="0"/>
            </a:endParaRPr>
          </a:p>
        </p:txBody>
      </p:sp>
      <p:pic>
        <p:nvPicPr>
          <p:cNvPr id="8" name="图片 1">
            <a:extLst>
              <a:ext uri="{FF2B5EF4-FFF2-40B4-BE49-F238E27FC236}">
                <a16:creationId xmlns:a16="http://schemas.microsoft.com/office/drawing/2014/main" id="{5980C4D0-B2EC-4021-B174-6E72D3F1636C}"/>
              </a:ext>
            </a:extLst>
          </p:cNvPr>
          <p:cNvPicPr>
            <a:picLocks noChangeAspect="1"/>
          </p:cNvPicPr>
          <p:nvPr/>
        </p:nvPicPr>
        <p:blipFill>
          <a:blip r:embed="rId2"/>
          <a:stretch>
            <a:fillRect/>
          </a:stretch>
        </p:blipFill>
        <p:spPr>
          <a:xfrm>
            <a:off x="4752675" y="1716352"/>
            <a:ext cx="3657447" cy="4376944"/>
          </a:xfrm>
          <a:prstGeom prst="rect">
            <a:avLst/>
          </a:prstGeom>
        </p:spPr>
      </p:pic>
    </p:spTree>
    <p:extLst>
      <p:ext uri="{BB962C8B-B14F-4D97-AF65-F5344CB8AC3E}">
        <p14:creationId xmlns:p14="http://schemas.microsoft.com/office/powerpoint/2010/main" val="1925417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47</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Identification des causes principales : le Pareto (mise en œuvre)</a:t>
            </a:r>
          </a:p>
        </p:txBody>
      </p:sp>
      <p:sp>
        <p:nvSpPr>
          <p:cNvPr id="7" name="Rectangle 6">
            <a:extLst>
              <a:ext uri="{FF2B5EF4-FFF2-40B4-BE49-F238E27FC236}">
                <a16:creationId xmlns:a16="http://schemas.microsoft.com/office/drawing/2014/main" id="{2697C810-0CCC-47ED-B8B0-8D5E20CFA04F}"/>
              </a:ext>
            </a:extLst>
          </p:cNvPr>
          <p:cNvSpPr/>
          <p:nvPr/>
        </p:nvSpPr>
        <p:spPr>
          <a:xfrm>
            <a:off x="1624355" y="980728"/>
            <a:ext cx="5440912" cy="461665"/>
          </a:xfrm>
          <a:prstGeom prst="rect">
            <a:avLst/>
          </a:prstGeom>
        </p:spPr>
        <p:txBody>
          <a:bodyPr wrap="none">
            <a:spAutoFit/>
          </a:bodyPr>
          <a:lstStyle/>
          <a:p>
            <a:pPr algn="ctr"/>
            <a:r>
              <a:rPr lang="fr-FR" sz="2400" dirty="0">
                <a:solidFill>
                  <a:srgbClr val="FF0000"/>
                </a:solidFill>
                <a:ea typeface="ＭＳ Ｐゴシック" pitchFamily="34" charset="-128"/>
                <a:cs typeface="Times New Roman" panose="02020603050405020304" pitchFamily="18" charset="0"/>
              </a:rPr>
              <a:t>Etape 3 : Calculer les pourcentages relatifs</a:t>
            </a:r>
            <a:endParaRPr lang="fr-FR" sz="2400" dirty="0">
              <a:solidFill>
                <a:srgbClr val="FF0000"/>
              </a:solidFill>
            </a:endParaRPr>
          </a:p>
        </p:txBody>
      </p:sp>
      <p:pic>
        <p:nvPicPr>
          <p:cNvPr id="9" name="图片 1">
            <a:extLst>
              <a:ext uri="{FF2B5EF4-FFF2-40B4-BE49-F238E27FC236}">
                <a16:creationId xmlns:a16="http://schemas.microsoft.com/office/drawing/2014/main" id="{BFD02AD1-1740-4A52-BD23-1538A2FDC42C}"/>
              </a:ext>
            </a:extLst>
          </p:cNvPr>
          <p:cNvPicPr>
            <a:picLocks noChangeAspect="1"/>
          </p:cNvPicPr>
          <p:nvPr/>
        </p:nvPicPr>
        <p:blipFill>
          <a:blip r:embed="rId2"/>
          <a:stretch>
            <a:fillRect/>
          </a:stretch>
        </p:blipFill>
        <p:spPr>
          <a:xfrm>
            <a:off x="3698717" y="1734165"/>
            <a:ext cx="4759483" cy="4287123"/>
          </a:xfrm>
          <a:prstGeom prst="rect">
            <a:avLst/>
          </a:prstGeom>
        </p:spPr>
      </p:pic>
      <p:sp>
        <p:nvSpPr>
          <p:cNvPr id="10" name="矩形 2">
            <a:extLst>
              <a:ext uri="{FF2B5EF4-FFF2-40B4-BE49-F238E27FC236}">
                <a16:creationId xmlns:a16="http://schemas.microsoft.com/office/drawing/2014/main" id="{AE259AAA-4BB2-421D-86D9-1B2C1B82721F}"/>
              </a:ext>
            </a:extLst>
          </p:cNvPr>
          <p:cNvSpPr/>
          <p:nvPr/>
        </p:nvSpPr>
        <p:spPr>
          <a:xfrm>
            <a:off x="395536" y="2348880"/>
            <a:ext cx="3016019" cy="923330"/>
          </a:xfrm>
          <a:prstGeom prst="rect">
            <a:avLst/>
          </a:prstGeom>
        </p:spPr>
        <p:txBody>
          <a:bodyPr wrap="square">
            <a:spAutoFit/>
          </a:bodyPr>
          <a:lstStyle/>
          <a:p>
            <a:r>
              <a:rPr lang="fr-FR" altLang="zh-CN" sz="1800" dirty="0">
                <a:solidFill>
                  <a:srgbClr val="212529"/>
                </a:solidFill>
                <a:cs typeface="Times New Roman" panose="02020603050405020304" pitchFamily="18" charset="0"/>
              </a:rPr>
              <a:t>La "disposition des tables" représente 30% des causes d'insatisfaction. (98/328=0.3)</a:t>
            </a:r>
            <a:endParaRPr lang="zh-CN" altLang="en-US" sz="1800" dirty="0">
              <a:cs typeface="Times New Roman" panose="02020603050405020304" pitchFamily="18" charset="0"/>
            </a:endParaRPr>
          </a:p>
        </p:txBody>
      </p:sp>
    </p:spTree>
    <p:extLst>
      <p:ext uri="{BB962C8B-B14F-4D97-AF65-F5344CB8AC3E}">
        <p14:creationId xmlns:p14="http://schemas.microsoft.com/office/powerpoint/2010/main" val="1466839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48</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Identification des causes principales : le Pareto (mise en œuvre)</a:t>
            </a:r>
          </a:p>
        </p:txBody>
      </p:sp>
      <p:sp>
        <p:nvSpPr>
          <p:cNvPr id="7" name="Rectangle 6">
            <a:extLst>
              <a:ext uri="{FF2B5EF4-FFF2-40B4-BE49-F238E27FC236}">
                <a16:creationId xmlns:a16="http://schemas.microsoft.com/office/drawing/2014/main" id="{2697C810-0CCC-47ED-B8B0-8D5E20CFA04F}"/>
              </a:ext>
            </a:extLst>
          </p:cNvPr>
          <p:cNvSpPr/>
          <p:nvPr/>
        </p:nvSpPr>
        <p:spPr>
          <a:xfrm>
            <a:off x="1538594" y="980728"/>
            <a:ext cx="5612435" cy="461665"/>
          </a:xfrm>
          <a:prstGeom prst="rect">
            <a:avLst/>
          </a:prstGeom>
        </p:spPr>
        <p:txBody>
          <a:bodyPr wrap="none">
            <a:spAutoFit/>
          </a:bodyPr>
          <a:lstStyle/>
          <a:p>
            <a:pPr algn="ctr"/>
            <a:r>
              <a:rPr lang="fr-FR" sz="2400" dirty="0">
                <a:solidFill>
                  <a:srgbClr val="FF0000"/>
                </a:solidFill>
                <a:ea typeface="ＭＳ Ｐゴシック" pitchFamily="34" charset="-128"/>
                <a:cs typeface="Times New Roman" panose="02020603050405020304" pitchFamily="18" charset="0"/>
              </a:rPr>
              <a:t>Etape 4 : Calculer les pourcentages cumulés</a:t>
            </a:r>
            <a:endParaRPr lang="fr-FR" sz="2400" dirty="0">
              <a:solidFill>
                <a:srgbClr val="FF0000"/>
              </a:solidFill>
            </a:endParaRPr>
          </a:p>
        </p:txBody>
      </p:sp>
      <p:pic>
        <p:nvPicPr>
          <p:cNvPr id="8" name="图片 4">
            <a:extLst>
              <a:ext uri="{FF2B5EF4-FFF2-40B4-BE49-F238E27FC236}">
                <a16:creationId xmlns:a16="http://schemas.microsoft.com/office/drawing/2014/main" id="{0758C6AB-B6B0-4F85-A28E-07421448A463}"/>
              </a:ext>
            </a:extLst>
          </p:cNvPr>
          <p:cNvPicPr>
            <a:picLocks noChangeAspect="1"/>
          </p:cNvPicPr>
          <p:nvPr/>
        </p:nvPicPr>
        <p:blipFill>
          <a:blip r:embed="rId2"/>
          <a:stretch>
            <a:fillRect/>
          </a:stretch>
        </p:blipFill>
        <p:spPr>
          <a:xfrm>
            <a:off x="1331640" y="1837054"/>
            <a:ext cx="6372203" cy="4040218"/>
          </a:xfrm>
          <a:prstGeom prst="rect">
            <a:avLst/>
          </a:prstGeom>
        </p:spPr>
      </p:pic>
    </p:spTree>
    <p:extLst>
      <p:ext uri="{BB962C8B-B14F-4D97-AF65-F5344CB8AC3E}">
        <p14:creationId xmlns:p14="http://schemas.microsoft.com/office/powerpoint/2010/main" val="2979946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49</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Identification des causes principales : le Pareto (mise en œuvre)</a:t>
            </a:r>
          </a:p>
        </p:txBody>
      </p:sp>
      <p:sp>
        <p:nvSpPr>
          <p:cNvPr id="7" name="Rectangle 6">
            <a:extLst>
              <a:ext uri="{FF2B5EF4-FFF2-40B4-BE49-F238E27FC236}">
                <a16:creationId xmlns:a16="http://schemas.microsoft.com/office/drawing/2014/main" id="{2697C810-0CCC-47ED-B8B0-8D5E20CFA04F}"/>
              </a:ext>
            </a:extLst>
          </p:cNvPr>
          <p:cNvSpPr/>
          <p:nvPr/>
        </p:nvSpPr>
        <p:spPr>
          <a:xfrm>
            <a:off x="2140522" y="980728"/>
            <a:ext cx="4408579" cy="461665"/>
          </a:xfrm>
          <a:prstGeom prst="rect">
            <a:avLst/>
          </a:prstGeom>
        </p:spPr>
        <p:txBody>
          <a:bodyPr wrap="none">
            <a:spAutoFit/>
          </a:bodyPr>
          <a:lstStyle/>
          <a:p>
            <a:pPr algn="ctr"/>
            <a:r>
              <a:rPr lang="fr-FR" sz="2400" dirty="0">
                <a:solidFill>
                  <a:srgbClr val="FF0000"/>
                </a:solidFill>
                <a:ea typeface="ＭＳ Ｐゴシック" pitchFamily="34" charset="-128"/>
                <a:cs typeface="Times New Roman" panose="02020603050405020304" pitchFamily="18" charset="0"/>
              </a:rPr>
              <a:t>Etape 5 : Construire le diagramme</a:t>
            </a:r>
            <a:endParaRPr lang="fr-FR" sz="2400" dirty="0">
              <a:solidFill>
                <a:srgbClr val="FF0000"/>
              </a:solidFill>
            </a:endParaRPr>
          </a:p>
        </p:txBody>
      </p:sp>
      <p:pic>
        <p:nvPicPr>
          <p:cNvPr id="76" name="图片 4">
            <a:extLst>
              <a:ext uri="{FF2B5EF4-FFF2-40B4-BE49-F238E27FC236}">
                <a16:creationId xmlns:a16="http://schemas.microsoft.com/office/drawing/2014/main" id="{E65B87B6-E807-4512-8B70-1DA72E393CFF}"/>
              </a:ext>
            </a:extLst>
          </p:cNvPr>
          <p:cNvPicPr>
            <a:picLocks noChangeAspect="1"/>
          </p:cNvPicPr>
          <p:nvPr/>
        </p:nvPicPr>
        <p:blipFill>
          <a:blip r:embed="rId2"/>
          <a:stretch>
            <a:fillRect/>
          </a:stretch>
        </p:blipFill>
        <p:spPr>
          <a:xfrm>
            <a:off x="1331640" y="1442393"/>
            <a:ext cx="6592569" cy="4722911"/>
          </a:xfrm>
          <a:prstGeom prst="rect">
            <a:avLst/>
          </a:prstGeom>
        </p:spPr>
      </p:pic>
      <p:sp>
        <p:nvSpPr>
          <p:cNvPr id="77" name="矩形 1">
            <a:extLst>
              <a:ext uri="{FF2B5EF4-FFF2-40B4-BE49-F238E27FC236}">
                <a16:creationId xmlns:a16="http://schemas.microsoft.com/office/drawing/2014/main" id="{C94632B2-6BBF-4F9C-8E63-2B09CA84B20F}"/>
              </a:ext>
            </a:extLst>
          </p:cNvPr>
          <p:cNvSpPr/>
          <p:nvPr/>
        </p:nvSpPr>
        <p:spPr>
          <a:xfrm>
            <a:off x="2195736" y="1700808"/>
            <a:ext cx="2592288" cy="2592288"/>
          </a:xfrm>
          <a:prstGeom prst="rect">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2" name="Rectangle 1">
            <a:extLst>
              <a:ext uri="{FF2B5EF4-FFF2-40B4-BE49-F238E27FC236}">
                <a16:creationId xmlns:a16="http://schemas.microsoft.com/office/drawing/2014/main" id="{F2DC2C1A-1917-44B5-89F2-105F5C3693DD}"/>
              </a:ext>
            </a:extLst>
          </p:cNvPr>
          <p:cNvSpPr/>
          <p:nvPr/>
        </p:nvSpPr>
        <p:spPr>
          <a:xfrm>
            <a:off x="1331640" y="4365104"/>
            <a:ext cx="3240360"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4398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Kaizen</a:t>
            </a:r>
          </a:p>
        </p:txBody>
      </p:sp>
      <p:pic>
        <p:nvPicPr>
          <p:cNvPr id="2050" name="Picture 2" descr="Qu'est ce que la méthode Kaizen? - 7-Shapes">
            <a:extLst>
              <a:ext uri="{FF2B5EF4-FFF2-40B4-BE49-F238E27FC236}">
                <a16:creationId xmlns:a16="http://schemas.microsoft.com/office/drawing/2014/main" id="{D9585646-62CA-4CFC-961B-37F564300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640" y="704890"/>
            <a:ext cx="7542492" cy="44644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F492F71-C373-49A1-A59B-9B8F50461C1E}"/>
              </a:ext>
            </a:extLst>
          </p:cNvPr>
          <p:cNvSpPr/>
          <p:nvPr/>
        </p:nvSpPr>
        <p:spPr>
          <a:xfrm>
            <a:off x="359532" y="532855"/>
            <a:ext cx="8424936" cy="707886"/>
          </a:xfrm>
          <a:prstGeom prst="rect">
            <a:avLst/>
          </a:prstGeom>
        </p:spPr>
        <p:txBody>
          <a:bodyPr wrap="square">
            <a:spAutoFit/>
          </a:bodyPr>
          <a:lstStyle/>
          <a:p>
            <a:endParaRPr lang="fr-FR" dirty="0">
              <a:solidFill>
                <a:srgbClr val="141414"/>
              </a:solidFill>
              <a:latin typeface="Maven Pro"/>
            </a:endParaRPr>
          </a:p>
          <a:p>
            <a:r>
              <a:rPr lang="fr-FR" dirty="0"/>
              <a:t>                                     </a:t>
            </a:r>
            <a:r>
              <a:rPr lang="fr-FR" b="1" dirty="0"/>
              <a:t>Amélioration continue = Kaizen</a:t>
            </a:r>
            <a:endParaRPr lang="fr-FR" b="1" dirty="0">
              <a:solidFill>
                <a:srgbClr val="141414"/>
              </a:solidFill>
              <a:latin typeface="Maven Pro"/>
            </a:endParaRPr>
          </a:p>
        </p:txBody>
      </p:sp>
      <p:sp>
        <p:nvSpPr>
          <p:cNvPr id="5" name="Rectangle 4">
            <a:extLst>
              <a:ext uri="{FF2B5EF4-FFF2-40B4-BE49-F238E27FC236}">
                <a16:creationId xmlns:a16="http://schemas.microsoft.com/office/drawing/2014/main" id="{946956B1-F40A-4F8D-86C3-1D1522DD48E7}"/>
              </a:ext>
            </a:extLst>
          </p:cNvPr>
          <p:cNvSpPr/>
          <p:nvPr/>
        </p:nvSpPr>
        <p:spPr>
          <a:xfrm>
            <a:off x="935035" y="5223500"/>
            <a:ext cx="7515560" cy="707886"/>
          </a:xfrm>
          <a:prstGeom prst="rect">
            <a:avLst/>
          </a:prstGeom>
        </p:spPr>
        <p:txBody>
          <a:bodyPr wrap="square">
            <a:spAutoFit/>
          </a:bodyPr>
          <a:lstStyle/>
          <a:p>
            <a:pPr algn="just"/>
            <a:r>
              <a:rPr lang="fr-FR" dirty="0">
                <a:solidFill>
                  <a:srgbClr val="141414"/>
                </a:solidFill>
                <a:latin typeface="Maven Pro"/>
              </a:rPr>
              <a:t>L’amélioration continue est selon la norme ISO 9000: «</a:t>
            </a:r>
            <a:r>
              <a:rPr lang="fr-FR" i="1" dirty="0">
                <a:solidFill>
                  <a:srgbClr val="141414"/>
                </a:solidFill>
                <a:latin typeface="Maven Pro"/>
              </a:rPr>
              <a:t> une activité récurrente menée pour améliorer les performances</a:t>
            </a:r>
            <a:r>
              <a:rPr lang="fr-FR" dirty="0">
                <a:solidFill>
                  <a:srgbClr val="141414"/>
                </a:solidFill>
                <a:latin typeface="Maven Pro"/>
              </a:rPr>
              <a:t> ».</a:t>
            </a:r>
          </a:p>
        </p:txBody>
      </p:sp>
      <p:sp>
        <p:nvSpPr>
          <p:cNvPr id="8" name="Rectangle 7">
            <a:extLst>
              <a:ext uri="{FF2B5EF4-FFF2-40B4-BE49-F238E27FC236}">
                <a16:creationId xmlns:a16="http://schemas.microsoft.com/office/drawing/2014/main" id="{3AF50E17-7D34-4993-99E1-2B8E85A48A2D}"/>
              </a:ext>
            </a:extLst>
          </p:cNvPr>
          <p:cNvSpPr/>
          <p:nvPr/>
        </p:nvSpPr>
        <p:spPr>
          <a:xfrm>
            <a:off x="1965639" y="5902585"/>
            <a:ext cx="5454352" cy="707886"/>
          </a:xfrm>
          <a:prstGeom prst="rect">
            <a:avLst/>
          </a:prstGeom>
        </p:spPr>
        <p:txBody>
          <a:bodyPr wrap="square">
            <a:spAutoFit/>
          </a:bodyPr>
          <a:lstStyle/>
          <a:p>
            <a:r>
              <a:rPr lang="fr-FR" dirty="0">
                <a:hlinkClick r:id="rId3"/>
              </a:rPr>
              <a:t>https://www.youtube.com/watch?v=ne-9wcvze5k</a:t>
            </a:r>
            <a:endParaRPr lang="fr-FR" dirty="0"/>
          </a:p>
          <a:p>
            <a:endParaRPr lang="fr-FR" dirty="0"/>
          </a:p>
        </p:txBody>
      </p:sp>
    </p:spTree>
    <p:extLst>
      <p:ext uri="{BB962C8B-B14F-4D97-AF65-F5344CB8AC3E}">
        <p14:creationId xmlns:p14="http://schemas.microsoft.com/office/powerpoint/2010/main" val="2042015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50</a:t>
            </a:fld>
            <a:endParaRPr lang="fr-FR"/>
          </a:p>
        </p:txBody>
      </p:sp>
      <p:sp>
        <p:nvSpPr>
          <p:cNvPr id="5" name="Rectangle 4">
            <a:extLst>
              <a:ext uri="{FF2B5EF4-FFF2-40B4-BE49-F238E27FC236}">
                <a16:creationId xmlns:a16="http://schemas.microsoft.com/office/drawing/2014/main" id="{CF292700-9302-4339-A848-A58FE433FF8C}"/>
              </a:ext>
            </a:extLst>
          </p:cNvPr>
          <p:cNvSpPr/>
          <p:nvPr/>
        </p:nvSpPr>
        <p:spPr>
          <a:xfrm>
            <a:off x="251520" y="620688"/>
            <a:ext cx="8238153" cy="6432980"/>
          </a:xfrm>
          <a:prstGeom prst="rect">
            <a:avLst/>
          </a:prstGeom>
        </p:spPr>
        <p:txBody>
          <a:bodyPr wrap="none">
            <a:spAutoFit/>
          </a:bodyPr>
          <a:lstStyle/>
          <a:p>
            <a:pPr lvl="1">
              <a:lnSpc>
                <a:spcPct val="300000"/>
              </a:lnSpc>
            </a:pPr>
            <a:r>
              <a:rPr lang="fr-FR" sz="3600" b="1" dirty="0"/>
              <a:t>  Les outils de résolution de problèmes</a:t>
            </a:r>
          </a:p>
          <a:p>
            <a:pPr lvl="1">
              <a:lnSpc>
                <a:spcPct val="150000"/>
              </a:lnSpc>
            </a:pPr>
            <a:r>
              <a:rPr lang="fr-FR" sz="3600" dirty="0">
                <a:solidFill>
                  <a:srgbClr val="FF0000"/>
                </a:solidFill>
              </a:rPr>
              <a:t>Générer et Prioriser des idées de solution</a:t>
            </a:r>
          </a:p>
          <a:p>
            <a:pPr lvl="1">
              <a:lnSpc>
                <a:spcPct val="150000"/>
              </a:lnSpc>
            </a:pPr>
            <a:r>
              <a:rPr lang="fr-FR" sz="3600" dirty="0">
                <a:solidFill>
                  <a:srgbClr val="FF0000"/>
                </a:solidFill>
              </a:rPr>
              <a:t>      (Brainstorming, KJ, SWOT, Vote) </a:t>
            </a:r>
          </a:p>
          <a:p>
            <a:pPr lvl="1">
              <a:lnSpc>
                <a:spcPct val="300000"/>
              </a:lnSpc>
            </a:pPr>
            <a:endParaRPr lang="fr-FR" sz="3600" b="1" dirty="0"/>
          </a:p>
          <a:p>
            <a:pPr lvl="1">
              <a:lnSpc>
                <a:spcPct val="300000"/>
              </a:lnSpc>
            </a:pPr>
            <a:endParaRPr lang="fr-FR" sz="3600" b="1" dirty="0"/>
          </a:p>
        </p:txBody>
      </p:sp>
    </p:spTree>
    <p:extLst>
      <p:ext uri="{BB962C8B-B14F-4D97-AF65-F5344CB8AC3E}">
        <p14:creationId xmlns:p14="http://schemas.microsoft.com/office/powerpoint/2010/main" val="847467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51</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Générer des idées de solution: Brainstorming</a:t>
            </a:r>
          </a:p>
        </p:txBody>
      </p:sp>
      <p:pic>
        <p:nvPicPr>
          <p:cNvPr id="2" name="Image 1">
            <a:extLst>
              <a:ext uri="{FF2B5EF4-FFF2-40B4-BE49-F238E27FC236}">
                <a16:creationId xmlns:a16="http://schemas.microsoft.com/office/drawing/2014/main" id="{652C2FA2-B376-4857-AB45-B1DC5C3A5FDA}"/>
              </a:ext>
            </a:extLst>
          </p:cNvPr>
          <p:cNvPicPr>
            <a:picLocks noChangeAspect="1"/>
          </p:cNvPicPr>
          <p:nvPr/>
        </p:nvPicPr>
        <p:blipFill>
          <a:blip r:embed="rId2"/>
          <a:stretch>
            <a:fillRect/>
          </a:stretch>
        </p:blipFill>
        <p:spPr>
          <a:xfrm>
            <a:off x="467544" y="696490"/>
            <a:ext cx="8352928" cy="4241494"/>
          </a:xfrm>
          <a:prstGeom prst="rect">
            <a:avLst/>
          </a:prstGeom>
        </p:spPr>
      </p:pic>
      <p:sp>
        <p:nvSpPr>
          <p:cNvPr id="3" name="Rectangle 2">
            <a:extLst>
              <a:ext uri="{FF2B5EF4-FFF2-40B4-BE49-F238E27FC236}">
                <a16:creationId xmlns:a16="http://schemas.microsoft.com/office/drawing/2014/main" id="{94085177-B20F-47C0-900C-19D9EA5D8FF2}"/>
              </a:ext>
            </a:extLst>
          </p:cNvPr>
          <p:cNvSpPr/>
          <p:nvPr/>
        </p:nvSpPr>
        <p:spPr>
          <a:xfrm>
            <a:off x="1871700" y="5373216"/>
            <a:ext cx="5400600" cy="400110"/>
          </a:xfrm>
          <a:prstGeom prst="rect">
            <a:avLst/>
          </a:prstGeom>
        </p:spPr>
        <p:txBody>
          <a:bodyPr wrap="square">
            <a:spAutoFit/>
          </a:bodyPr>
          <a:lstStyle/>
          <a:p>
            <a:r>
              <a:rPr lang="fr-FR" dirty="0"/>
              <a:t>https://www.youtube.com/watch?v=FzbzJy0Ekt0</a:t>
            </a:r>
          </a:p>
        </p:txBody>
      </p:sp>
    </p:spTree>
    <p:extLst>
      <p:ext uri="{BB962C8B-B14F-4D97-AF65-F5344CB8AC3E}">
        <p14:creationId xmlns:p14="http://schemas.microsoft.com/office/powerpoint/2010/main" val="678843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52</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Générer des idées de solution: Brainstorming</a:t>
            </a:r>
          </a:p>
        </p:txBody>
      </p:sp>
      <p:pic>
        <p:nvPicPr>
          <p:cNvPr id="5" name="Image 4">
            <a:extLst>
              <a:ext uri="{FF2B5EF4-FFF2-40B4-BE49-F238E27FC236}">
                <a16:creationId xmlns:a16="http://schemas.microsoft.com/office/drawing/2014/main" id="{20C52470-74DC-4487-A3F0-D7C039074430}"/>
              </a:ext>
            </a:extLst>
          </p:cNvPr>
          <p:cNvPicPr>
            <a:picLocks noChangeAspect="1"/>
          </p:cNvPicPr>
          <p:nvPr/>
        </p:nvPicPr>
        <p:blipFill>
          <a:blip r:embed="rId2"/>
          <a:stretch>
            <a:fillRect/>
          </a:stretch>
        </p:blipFill>
        <p:spPr>
          <a:xfrm>
            <a:off x="497281" y="980728"/>
            <a:ext cx="8149438" cy="4544752"/>
          </a:xfrm>
          <a:prstGeom prst="rect">
            <a:avLst/>
          </a:prstGeom>
        </p:spPr>
      </p:pic>
    </p:spTree>
    <p:extLst>
      <p:ext uri="{BB962C8B-B14F-4D97-AF65-F5344CB8AC3E}">
        <p14:creationId xmlns:p14="http://schemas.microsoft.com/office/powerpoint/2010/main" val="652696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53</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Générer des idées de solution: Brainstorming</a:t>
            </a:r>
          </a:p>
        </p:txBody>
      </p:sp>
      <p:pic>
        <p:nvPicPr>
          <p:cNvPr id="2" name="Image 1">
            <a:extLst>
              <a:ext uri="{FF2B5EF4-FFF2-40B4-BE49-F238E27FC236}">
                <a16:creationId xmlns:a16="http://schemas.microsoft.com/office/drawing/2014/main" id="{A1B32469-D678-4F2F-9660-22A9B6BB6DFC}"/>
              </a:ext>
            </a:extLst>
          </p:cNvPr>
          <p:cNvPicPr>
            <a:picLocks noChangeAspect="1"/>
          </p:cNvPicPr>
          <p:nvPr/>
        </p:nvPicPr>
        <p:blipFill>
          <a:blip r:embed="rId2"/>
          <a:stretch>
            <a:fillRect/>
          </a:stretch>
        </p:blipFill>
        <p:spPr>
          <a:xfrm>
            <a:off x="755576" y="1124744"/>
            <a:ext cx="7920880" cy="4004053"/>
          </a:xfrm>
          <a:prstGeom prst="rect">
            <a:avLst/>
          </a:prstGeom>
        </p:spPr>
      </p:pic>
    </p:spTree>
    <p:extLst>
      <p:ext uri="{BB962C8B-B14F-4D97-AF65-F5344CB8AC3E}">
        <p14:creationId xmlns:p14="http://schemas.microsoft.com/office/powerpoint/2010/main" val="1524566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54</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Générer des idées de solution: Brainstorming</a:t>
            </a:r>
          </a:p>
        </p:txBody>
      </p:sp>
      <p:pic>
        <p:nvPicPr>
          <p:cNvPr id="3" name="Image 2">
            <a:extLst>
              <a:ext uri="{FF2B5EF4-FFF2-40B4-BE49-F238E27FC236}">
                <a16:creationId xmlns:a16="http://schemas.microsoft.com/office/drawing/2014/main" id="{E97FDA04-98A5-40EC-91AC-1B010D140F8A}"/>
              </a:ext>
            </a:extLst>
          </p:cNvPr>
          <p:cNvPicPr>
            <a:picLocks noChangeAspect="1"/>
          </p:cNvPicPr>
          <p:nvPr/>
        </p:nvPicPr>
        <p:blipFill>
          <a:blip r:embed="rId2"/>
          <a:stretch>
            <a:fillRect/>
          </a:stretch>
        </p:blipFill>
        <p:spPr>
          <a:xfrm>
            <a:off x="611560" y="1196752"/>
            <a:ext cx="8064896" cy="4313384"/>
          </a:xfrm>
          <a:prstGeom prst="rect">
            <a:avLst/>
          </a:prstGeom>
        </p:spPr>
      </p:pic>
    </p:spTree>
    <p:extLst>
      <p:ext uri="{BB962C8B-B14F-4D97-AF65-F5344CB8AC3E}">
        <p14:creationId xmlns:p14="http://schemas.microsoft.com/office/powerpoint/2010/main" val="3999027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55</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Générer des idées de solution: Brainstorming</a:t>
            </a:r>
          </a:p>
        </p:txBody>
      </p:sp>
      <p:pic>
        <p:nvPicPr>
          <p:cNvPr id="2" name="Image 1">
            <a:extLst>
              <a:ext uri="{FF2B5EF4-FFF2-40B4-BE49-F238E27FC236}">
                <a16:creationId xmlns:a16="http://schemas.microsoft.com/office/drawing/2014/main" id="{9664C9E9-A08F-414A-A88B-1A09C0EB69EF}"/>
              </a:ext>
            </a:extLst>
          </p:cNvPr>
          <p:cNvPicPr>
            <a:picLocks noChangeAspect="1"/>
          </p:cNvPicPr>
          <p:nvPr/>
        </p:nvPicPr>
        <p:blipFill>
          <a:blip r:embed="rId2"/>
          <a:stretch>
            <a:fillRect/>
          </a:stretch>
        </p:blipFill>
        <p:spPr>
          <a:xfrm>
            <a:off x="539552" y="1052736"/>
            <a:ext cx="7918648" cy="4824536"/>
          </a:xfrm>
          <a:prstGeom prst="rect">
            <a:avLst/>
          </a:prstGeom>
        </p:spPr>
      </p:pic>
    </p:spTree>
    <p:extLst>
      <p:ext uri="{BB962C8B-B14F-4D97-AF65-F5344CB8AC3E}">
        <p14:creationId xmlns:p14="http://schemas.microsoft.com/office/powerpoint/2010/main" val="84538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56</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Générer des idées de solution: Brainstorming</a:t>
            </a:r>
          </a:p>
        </p:txBody>
      </p:sp>
      <p:pic>
        <p:nvPicPr>
          <p:cNvPr id="3" name="Image 2">
            <a:extLst>
              <a:ext uri="{FF2B5EF4-FFF2-40B4-BE49-F238E27FC236}">
                <a16:creationId xmlns:a16="http://schemas.microsoft.com/office/drawing/2014/main" id="{D0D38EF3-57B2-43F8-A9C2-565F8E0A7DAB}"/>
              </a:ext>
            </a:extLst>
          </p:cNvPr>
          <p:cNvPicPr>
            <a:picLocks noChangeAspect="1"/>
          </p:cNvPicPr>
          <p:nvPr/>
        </p:nvPicPr>
        <p:blipFill>
          <a:blip r:embed="rId2"/>
          <a:stretch>
            <a:fillRect/>
          </a:stretch>
        </p:blipFill>
        <p:spPr>
          <a:xfrm>
            <a:off x="323528" y="764704"/>
            <a:ext cx="8208912" cy="5112567"/>
          </a:xfrm>
          <a:prstGeom prst="rect">
            <a:avLst/>
          </a:prstGeom>
        </p:spPr>
      </p:pic>
    </p:spTree>
    <p:extLst>
      <p:ext uri="{BB962C8B-B14F-4D97-AF65-F5344CB8AC3E}">
        <p14:creationId xmlns:p14="http://schemas.microsoft.com/office/powerpoint/2010/main" val="2062694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57</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Regrouper les idées : le diagramme KJ </a:t>
            </a:r>
          </a:p>
        </p:txBody>
      </p:sp>
      <p:pic>
        <p:nvPicPr>
          <p:cNvPr id="2" name="Image 1">
            <a:extLst>
              <a:ext uri="{FF2B5EF4-FFF2-40B4-BE49-F238E27FC236}">
                <a16:creationId xmlns:a16="http://schemas.microsoft.com/office/drawing/2014/main" id="{72E3243E-85A1-4373-B844-BBEF9620BF0F}"/>
              </a:ext>
            </a:extLst>
          </p:cNvPr>
          <p:cNvPicPr>
            <a:picLocks noChangeAspect="1"/>
          </p:cNvPicPr>
          <p:nvPr/>
        </p:nvPicPr>
        <p:blipFill>
          <a:blip r:embed="rId2"/>
          <a:stretch>
            <a:fillRect/>
          </a:stretch>
        </p:blipFill>
        <p:spPr>
          <a:xfrm>
            <a:off x="107504" y="692696"/>
            <a:ext cx="8856984" cy="4320480"/>
          </a:xfrm>
          <a:prstGeom prst="rect">
            <a:avLst/>
          </a:prstGeom>
        </p:spPr>
      </p:pic>
      <p:pic>
        <p:nvPicPr>
          <p:cNvPr id="5" name="Image 4">
            <a:extLst>
              <a:ext uri="{FF2B5EF4-FFF2-40B4-BE49-F238E27FC236}">
                <a16:creationId xmlns:a16="http://schemas.microsoft.com/office/drawing/2014/main" id="{28A14372-D77B-43E2-B471-A203DC030638}"/>
              </a:ext>
            </a:extLst>
          </p:cNvPr>
          <p:cNvPicPr>
            <a:picLocks noChangeAspect="1"/>
          </p:cNvPicPr>
          <p:nvPr/>
        </p:nvPicPr>
        <p:blipFill>
          <a:blip r:embed="rId3"/>
          <a:stretch>
            <a:fillRect/>
          </a:stretch>
        </p:blipFill>
        <p:spPr>
          <a:xfrm>
            <a:off x="1398611" y="5069061"/>
            <a:ext cx="6102424" cy="1275854"/>
          </a:xfrm>
          <a:prstGeom prst="rect">
            <a:avLst/>
          </a:prstGeom>
        </p:spPr>
      </p:pic>
    </p:spTree>
    <p:extLst>
      <p:ext uri="{BB962C8B-B14F-4D97-AF65-F5344CB8AC3E}">
        <p14:creationId xmlns:p14="http://schemas.microsoft.com/office/powerpoint/2010/main" val="663628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58</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Prioriser les idées : le SWOT</a:t>
            </a:r>
          </a:p>
        </p:txBody>
      </p:sp>
      <p:pic>
        <p:nvPicPr>
          <p:cNvPr id="3" name="Image 2">
            <a:extLst>
              <a:ext uri="{FF2B5EF4-FFF2-40B4-BE49-F238E27FC236}">
                <a16:creationId xmlns:a16="http://schemas.microsoft.com/office/drawing/2014/main" id="{220354B7-69B1-472C-B524-0A4576E0963E}"/>
              </a:ext>
            </a:extLst>
          </p:cNvPr>
          <p:cNvPicPr>
            <a:picLocks noChangeAspect="1"/>
          </p:cNvPicPr>
          <p:nvPr/>
        </p:nvPicPr>
        <p:blipFill>
          <a:blip r:embed="rId2"/>
          <a:stretch>
            <a:fillRect/>
          </a:stretch>
        </p:blipFill>
        <p:spPr>
          <a:xfrm>
            <a:off x="611560" y="908720"/>
            <a:ext cx="7846640" cy="5112568"/>
          </a:xfrm>
          <a:prstGeom prst="rect">
            <a:avLst/>
          </a:prstGeom>
        </p:spPr>
      </p:pic>
    </p:spTree>
    <p:extLst>
      <p:ext uri="{BB962C8B-B14F-4D97-AF65-F5344CB8AC3E}">
        <p14:creationId xmlns:p14="http://schemas.microsoft.com/office/powerpoint/2010/main" val="164689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59</a:t>
            </a:fld>
            <a:endParaRPr lang="fr-FR"/>
          </a:p>
        </p:txBody>
      </p:sp>
      <p:sp>
        <p:nvSpPr>
          <p:cNvPr id="25603" name="Rectangle 2"/>
          <p:cNvSpPr>
            <a:spLocks noGrp="1" noChangeArrowheads="1"/>
          </p:cNvSpPr>
          <p:nvPr>
            <p:ph type="title"/>
          </p:nvPr>
        </p:nvSpPr>
        <p:spPr>
          <a:xfrm>
            <a:off x="0" y="0"/>
            <a:ext cx="9144000" cy="580926"/>
          </a:xfrm>
        </p:spPr>
        <p:txBody>
          <a:bodyPr/>
          <a:lstStyle/>
          <a:p>
            <a:pPr eaLnBrk="1" hangingPunct="1"/>
            <a:r>
              <a:rPr lang="fr-FR" dirty="0"/>
              <a:t>Prioriser les idées : le SWOT</a:t>
            </a:r>
          </a:p>
        </p:txBody>
      </p:sp>
      <p:pic>
        <p:nvPicPr>
          <p:cNvPr id="2" name="Image 1">
            <a:extLst>
              <a:ext uri="{FF2B5EF4-FFF2-40B4-BE49-F238E27FC236}">
                <a16:creationId xmlns:a16="http://schemas.microsoft.com/office/drawing/2014/main" id="{075F1A83-8FB1-4AF3-AB9C-3A6F2DAF4446}"/>
              </a:ext>
            </a:extLst>
          </p:cNvPr>
          <p:cNvPicPr>
            <a:picLocks noChangeAspect="1"/>
          </p:cNvPicPr>
          <p:nvPr/>
        </p:nvPicPr>
        <p:blipFill>
          <a:blip r:embed="rId2"/>
          <a:stretch>
            <a:fillRect/>
          </a:stretch>
        </p:blipFill>
        <p:spPr>
          <a:xfrm>
            <a:off x="395536" y="953768"/>
            <a:ext cx="8553192" cy="4950464"/>
          </a:xfrm>
          <a:prstGeom prst="rect">
            <a:avLst/>
          </a:prstGeom>
        </p:spPr>
      </p:pic>
    </p:spTree>
    <p:extLst>
      <p:ext uri="{BB962C8B-B14F-4D97-AF65-F5344CB8AC3E}">
        <p14:creationId xmlns:p14="http://schemas.microsoft.com/office/powerpoint/2010/main" val="2211796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Kaizen</a:t>
            </a:r>
          </a:p>
        </p:txBody>
      </p:sp>
      <p:sp>
        <p:nvSpPr>
          <p:cNvPr id="3" name="Rectangle 2">
            <a:extLst>
              <a:ext uri="{FF2B5EF4-FFF2-40B4-BE49-F238E27FC236}">
                <a16:creationId xmlns:a16="http://schemas.microsoft.com/office/drawing/2014/main" id="{BADF44A1-BC75-4EA3-8248-0E01425C21E3}"/>
              </a:ext>
            </a:extLst>
          </p:cNvPr>
          <p:cNvSpPr/>
          <p:nvPr/>
        </p:nvSpPr>
        <p:spPr>
          <a:xfrm>
            <a:off x="1094767" y="1124744"/>
            <a:ext cx="7344816" cy="2934458"/>
          </a:xfrm>
          <a:prstGeom prst="rect">
            <a:avLst/>
          </a:prstGeom>
        </p:spPr>
        <p:txBody>
          <a:bodyPr wrap="square">
            <a:spAutoFit/>
          </a:bodyPr>
          <a:lstStyle/>
          <a:p>
            <a:pPr eaLnBrk="1" hangingPunct="1">
              <a:buFont typeface="Times" panose="02020603050405020304" pitchFamily="18" charset="0"/>
              <a:buNone/>
            </a:pPr>
            <a:r>
              <a:rPr lang="fr-FR" altLang="zh-CN" sz="2400" b="1" dirty="0">
                <a:ea typeface="ＭＳ Ｐゴシック" panose="020B0600070205080204" pitchFamily="34" charset="-128"/>
                <a:cs typeface="Times New Roman" panose="02020603050405020304" pitchFamily="18" charset="0"/>
              </a:rPr>
              <a:t>Amélioration </a:t>
            </a:r>
            <a:r>
              <a:rPr lang="fr-FR" altLang="zh-CN" sz="2400" b="1" dirty="0">
                <a:solidFill>
                  <a:srgbClr val="C00000"/>
                </a:solidFill>
                <a:ea typeface="ＭＳ Ｐゴシック" panose="020B0600070205080204" pitchFamily="34" charset="-128"/>
                <a:cs typeface="Times New Roman" panose="02020603050405020304" pitchFamily="18" charset="0"/>
              </a:rPr>
              <a:t>continue :</a:t>
            </a:r>
          </a:p>
          <a:p>
            <a:pPr eaLnBrk="1" hangingPunct="1"/>
            <a:endParaRPr lang="fr-FR" altLang="zh-CN" sz="2400" dirty="0">
              <a:ea typeface="ＭＳ Ｐゴシック" panose="020B0600070205080204" pitchFamily="34" charset="-128"/>
              <a:cs typeface="Times New Roman" panose="02020603050405020304" pitchFamily="18" charset="0"/>
            </a:endParaRPr>
          </a:p>
          <a:p>
            <a:pPr marL="800100" lvl="1" indent="-342900">
              <a:lnSpc>
                <a:spcPct val="200000"/>
              </a:lnSpc>
              <a:buFont typeface="Wingdings" panose="05000000000000000000" pitchFamily="2" charset="2"/>
              <a:buChar char="ü"/>
            </a:pPr>
            <a:r>
              <a:rPr lang="fr-FR" altLang="zh-CN" sz="2400" dirty="0">
                <a:ea typeface="ＭＳ Ｐゴシック" panose="020B0600070205080204" pitchFamily="34" charset="-128"/>
                <a:cs typeface="Times New Roman" panose="02020603050405020304" pitchFamily="18" charset="0"/>
              </a:rPr>
              <a:t>petits projets, sans obligatoirement de gros moyens</a:t>
            </a:r>
          </a:p>
          <a:p>
            <a:pPr marL="800100" lvl="1" indent="-342900" eaLnBrk="1" hangingPunct="1">
              <a:lnSpc>
                <a:spcPct val="200000"/>
              </a:lnSpc>
              <a:buFont typeface="Wingdings" panose="05000000000000000000" pitchFamily="2" charset="2"/>
              <a:buChar char="ü"/>
            </a:pPr>
            <a:r>
              <a:rPr lang="fr-FR" altLang="zh-CN" sz="2400" dirty="0">
                <a:ea typeface="ＭＳ Ｐゴシック" panose="020B0600070205080204" pitchFamily="34" charset="-128"/>
                <a:cs typeface="Times New Roman" panose="02020603050405020304" pitchFamily="18" charset="0"/>
              </a:rPr>
              <a:t>jour après jour,  constamment, graduellement</a:t>
            </a:r>
          </a:p>
          <a:p>
            <a:pPr marL="800100" lvl="1" indent="-342900" eaLnBrk="1" hangingPunct="1">
              <a:lnSpc>
                <a:spcPct val="200000"/>
              </a:lnSpc>
              <a:buFont typeface="Wingdings" panose="05000000000000000000" pitchFamily="2" charset="2"/>
              <a:buChar char="ü"/>
            </a:pPr>
            <a:r>
              <a:rPr lang="fr-FR" altLang="zh-CN" sz="2400" dirty="0">
                <a:ea typeface="ＭＳ Ｐゴシック" panose="020B0600070205080204" pitchFamily="34" charset="-128"/>
                <a:cs typeface="Times New Roman" panose="02020603050405020304" pitchFamily="18" charset="0"/>
              </a:rPr>
              <a:t>en impliquant tous les acteurs</a:t>
            </a:r>
          </a:p>
        </p:txBody>
      </p:sp>
    </p:spTree>
    <p:extLst>
      <p:ext uri="{BB962C8B-B14F-4D97-AF65-F5344CB8AC3E}">
        <p14:creationId xmlns:p14="http://schemas.microsoft.com/office/powerpoint/2010/main" val="1003686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60</a:t>
            </a:fld>
            <a:endParaRPr lang="fr-FR"/>
          </a:p>
        </p:txBody>
      </p:sp>
      <p:sp>
        <p:nvSpPr>
          <p:cNvPr id="25603" name="Rectangle 2"/>
          <p:cNvSpPr>
            <a:spLocks noGrp="1" noChangeArrowheads="1"/>
          </p:cNvSpPr>
          <p:nvPr>
            <p:ph type="title"/>
          </p:nvPr>
        </p:nvSpPr>
        <p:spPr>
          <a:xfrm>
            <a:off x="0" y="-46653"/>
            <a:ext cx="9144000" cy="580926"/>
          </a:xfrm>
        </p:spPr>
        <p:txBody>
          <a:bodyPr/>
          <a:lstStyle/>
          <a:p>
            <a:pPr eaLnBrk="1" hangingPunct="1"/>
            <a:r>
              <a:rPr lang="fr-FR" dirty="0"/>
              <a:t>Prioriser les idées : le diagramme des relations </a:t>
            </a:r>
          </a:p>
        </p:txBody>
      </p:sp>
      <p:pic>
        <p:nvPicPr>
          <p:cNvPr id="3" name="Image 2">
            <a:extLst>
              <a:ext uri="{FF2B5EF4-FFF2-40B4-BE49-F238E27FC236}">
                <a16:creationId xmlns:a16="http://schemas.microsoft.com/office/drawing/2014/main" id="{0E999936-D4F9-4AFD-A242-767A14B96817}"/>
              </a:ext>
            </a:extLst>
          </p:cNvPr>
          <p:cNvPicPr>
            <a:picLocks noChangeAspect="1"/>
          </p:cNvPicPr>
          <p:nvPr/>
        </p:nvPicPr>
        <p:blipFill>
          <a:blip r:embed="rId2"/>
          <a:stretch>
            <a:fillRect/>
          </a:stretch>
        </p:blipFill>
        <p:spPr>
          <a:xfrm>
            <a:off x="323528" y="1320672"/>
            <a:ext cx="8388424" cy="3601024"/>
          </a:xfrm>
          <a:prstGeom prst="rect">
            <a:avLst/>
          </a:prstGeom>
        </p:spPr>
      </p:pic>
      <p:pic>
        <p:nvPicPr>
          <p:cNvPr id="5" name="Image 4">
            <a:extLst>
              <a:ext uri="{FF2B5EF4-FFF2-40B4-BE49-F238E27FC236}">
                <a16:creationId xmlns:a16="http://schemas.microsoft.com/office/drawing/2014/main" id="{3E6CD503-2947-4513-9E42-9415E4491B21}"/>
              </a:ext>
            </a:extLst>
          </p:cNvPr>
          <p:cNvPicPr>
            <a:picLocks noChangeAspect="1"/>
          </p:cNvPicPr>
          <p:nvPr/>
        </p:nvPicPr>
        <p:blipFill>
          <a:blip r:embed="rId3"/>
          <a:stretch>
            <a:fillRect/>
          </a:stretch>
        </p:blipFill>
        <p:spPr>
          <a:xfrm>
            <a:off x="539552" y="5177288"/>
            <a:ext cx="8172400" cy="720080"/>
          </a:xfrm>
          <a:prstGeom prst="rect">
            <a:avLst/>
          </a:prstGeom>
        </p:spPr>
      </p:pic>
    </p:spTree>
    <p:extLst>
      <p:ext uri="{BB962C8B-B14F-4D97-AF65-F5344CB8AC3E}">
        <p14:creationId xmlns:p14="http://schemas.microsoft.com/office/powerpoint/2010/main" val="1241524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61</a:t>
            </a:fld>
            <a:endParaRPr lang="fr-FR"/>
          </a:p>
        </p:txBody>
      </p:sp>
      <p:sp>
        <p:nvSpPr>
          <p:cNvPr id="25603" name="Rectangle 2"/>
          <p:cNvSpPr>
            <a:spLocks noGrp="1" noChangeArrowheads="1"/>
          </p:cNvSpPr>
          <p:nvPr>
            <p:ph type="title"/>
          </p:nvPr>
        </p:nvSpPr>
        <p:spPr>
          <a:xfrm>
            <a:off x="0" y="-46653"/>
            <a:ext cx="9144000" cy="580926"/>
          </a:xfrm>
        </p:spPr>
        <p:txBody>
          <a:bodyPr/>
          <a:lstStyle/>
          <a:p>
            <a:pPr eaLnBrk="1" hangingPunct="1"/>
            <a:r>
              <a:rPr lang="fr-FR" dirty="0"/>
              <a:t>Prioriser les idées : le diagramme des relations </a:t>
            </a:r>
          </a:p>
        </p:txBody>
      </p:sp>
      <p:pic>
        <p:nvPicPr>
          <p:cNvPr id="2" name="Image 1">
            <a:extLst>
              <a:ext uri="{FF2B5EF4-FFF2-40B4-BE49-F238E27FC236}">
                <a16:creationId xmlns:a16="http://schemas.microsoft.com/office/drawing/2014/main" id="{087A778B-BC3E-4424-AB14-276D06D5859C}"/>
              </a:ext>
            </a:extLst>
          </p:cNvPr>
          <p:cNvPicPr>
            <a:picLocks noChangeAspect="1"/>
          </p:cNvPicPr>
          <p:nvPr/>
        </p:nvPicPr>
        <p:blipFill>
          <a:blip r:embed="rId2"/>
          <a:stretch>
            <a:fillRect/>
          </a:stretch>
        </p:blipFill>
        <p:spPr>
          <a:xfrm>
            <a:off x="539552" y="980728"/>
            <a:ext cx="7918648" cy="4824536"/>
          </a:xfrm>
          <a:prstGeom prst="rect">
            <a:avLst/>
          </a:prstGeom>
        </p:spPr>
      </p:pic>
    </p:spTree>
    <p:extLst>
      <p:ext uri="{BB962C8B-B14F-4D97-AF65-F5344CB8AC3E}">
        <p14:creationId xmlns:p14="http://schemas.microsoft.com/office/powerpoint/2010/main" val="3695668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62</a:t>
            </a:fld>
            <a:endParaRPr lang="fr-FR"/>
          </a:p>
        </p:txBody>
      </p:sp>
      <p:sp>
        <p:nvSpPr>
          <p:cNvPr id="25603" name="Rectangle 2"/>
          <p:cNvSpPr>
            <a:spLocks noGrp="1" noChangeArrowheads="1"/>
          </p:cNvSpPr>
          <p:nvPr>
            <p:ph type="title"/>
          </p:nvPr>
        </p:nvSpPr>
        <p:spPr>
          <a:xfrm>
            <a:off x="0" y="-46653"/>
            <a:ext cx="9144000" cy="580926"/>
          </a:xfrm>
        </p:spPr>
        <p:txBody>
          <a:bodyPr/>
          <a:lstStyle/>
          <a:p>
            <a:pPr eaLnBrk="1" hangingPunct="1"/>
            <a:r>
              <a:rPr lang="fr-FR" dirty="0"/>
              <a:t>Décider rapidement : le vote </a:t>
            </a:r>
          </a:p>
        </p:txBody>
      </p:sp>
      <p:pic>
        <p:nvPicPr>
          <p:cNvPr id="3" name="Image 2">
            <a:extLst>
              <a:ext uri="{FF2B5EF4-FFF2-40B4-BE49-F238E27FC236}">
                <a16:creationId xmlns:a16="http://schemas.microsoft.com/office/drawing/2014/main" id="{1A3CA861-8BDB-4AA2-923E-735FFFE26CCE}"/>
              </a:ext>
            </a:extLst>
          </p:cNvPr>
          <p:cNvPicPr>
            <a:picLocks noChangeAspect="1"/>
          </p:cNvPicPr>
          <p:nvPr/>
        </p:nvPicPr>
        <p:blipFill>
          <a:blip r:embed="rId2"/>
          <a:stretch>
            <a:fillRect/>
          </a:stretch>
        </p:blipFill>
        <p:spPr>
          <a:xfrm>
            <a:off x="179512" y="620688"/>
            <a:ext cx="8568952" cy="1763059"/>
          </a:xfrm>
          <a:prstGeom prst="rect">
            <a:avLst/>
          </a:prstGeom>
        </p:spPr>
      </p:pic>
      <p:pic>
        <p:nvPicPr>
          <p:cNvPr id="5" name="Image 4">
            <a:extLst>
              <a:ext uri="{FF2B5EF4-FFF2-40B4-BE49-F238E27FC236}">
                <a16:creationId xmlns:a16="http://schemas.microsoft.com/office/drawing/2014/main" id="{5A0CEA1C-8919-46CD-A162-7FDFDC4F4B2A}"/>
              </a:ext>
            </a:extLst>
          </p:cNvPr>
          <p:cNvPicPr>
            <a:picLocks noChangeAspect="1"/>
          </p:cNvPicPr>
          <p:nvPr/>
        </p:nvPicPr>
        <p:blipFill>
          <a:blip r:embed="rId3"/>
          <a:stretch>
            <a:fillRect/>
          </a:stretch>
        </p:blipFill>
        <p:spPr>
          <a:xfrm>
            <a:off x="539552" y="2499030"/>
            <a:ext cx="8424936" cy="3888000"/>
          </a:xfrm>
          <a:prstGeom prst="rect">
            <a:avLst/>
          </a:prstGeom>
        </p:spPr>
      </p:pic>
    </p:spTree>
    <p:extLst>
      <p:ext uri="{BB962C8B-B14F-4D97-AF65-F5344CB8AC3E}">
        <p14:creationId xmlns:p14="http://schemas.microsoft.com/office/powerpoint/2010/main" val="4221541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63</a:t>
            </a:fld>
            <a:endParaRPr lang="fr-FR"/>
          </a:p>
        </p:txBody>
      </p:sp>
      <p:sp>
        <p:nvSpPr>
          <p:cNvPr id="5" name="Rectangle 4">
            <a:extLst>
              <a:ext uri="{FF2B5EF4-FFF2-40B4-BE49-F238E27FC236}">
                <a16:creationId xmlns:a16="http://schemas.microsoft.com/office/drawing/2014/main" id="{CF292700-9302-4339-A848-A58FE433FF8C}"/>
              </a:ext>
            </a:extLst>
          </p:cNvPr>
          <p:cNvSpPr/>
          <p:nvPr/>
        </p:nvSpPr>
        <p:spPr>
          <a:xfrm>
            <a:off x="0" y="548679"/>
            <a:ext cx="8909490" cy="5601983"/>
          </a:xfrm>
          <a:prstGeom prst="rect">
            <a:avLst/>
          </a:prstGeom>
        </p:spPr>
        <p:txBody>
          <a:bodyPr wrap="none">
            <a:spAutoFit/>
          </a:bodyPr>
          <a:lstStyle/>
          <a:p>
            <a:pPr lvl="1">
              <a:lnSpc>
                <a:spcPct val="300000"/>
              </a:lnSpc>
            </a:pPr>
            <a:r>
              <a:rPr lang="fr-FR" sz="3600" b="1" dirty="0"/>
              <a:t>  Méthodologie de résolution de problème </a:t>
            </a:r>
          </a:p>
          <a:p>
            <a:pPr lvl="1">
              <a:lnSpc>
                <a:spcPct val="150000"/>
              </a:lnSpc>
            </a:pPr>
            <a:r>
              <a:rPr lang="fr-FR" sz="3600" b="1" dirty="0">
                <a:solidFill>
                  <a:srgbClr val="FF0000"/>
                </a:solidFill>
              </a:rPr>
              <a:t>                               8D </a:t>
            </a:r>
          </a:p>
          <a:p>
            <a:pPr lvl="1">
              <a:lnSpc>
                <a:spcPct val="300000"/>
              </a:lnSpc>
            </a:pPr>
            <a:endParaRPr lang="fr-FR" sz="3600" b="1" dirty="0"/>
          </a:p>
          <a:p>
            <a:pPr lvl="1">
              <a:lnSpc>
                <a:spcPct val="300000"/>
              </a:lnSpc>
            </a:pPr>
            <a:endParaRPr lang="fr-FR" sz="3600" b="1" dirty="0"/>
          </a:p>
        </p:txBody>
      </p:sp>
      <p:pic>
        <p:nvPicPr>
          <p:cNvPr id="6" name="image17.jpeg">
            <a:extLst>
              <a:ext uri="{FF2B5EF4-FFF2-40B4-BE49-F238E27FC236}">
                <a16:creationId xmlns:a16="http://schemas.microsoft.com/office/drawing/2014/main" id="{B60704F6-FDB2-4334-B696-9000C9E040D4}"/>
              </a:ext>
            </a:extLst>
          </p:cNvPr>
          <p:cNvPicPr/>
          <p:nvPr/>
        </p:nvPicPr>
        <p:blipFill>
          <a:blip r:embed="rId2" cstate="print"/>
          <a:stretch>
            <a:fillRect/>
          </a:stretch>
        </p:blipFill>
        <p:spPr>
          <a:xfrm>
            <a:off x="2123728" y="3349671"/>
            <a:ext cx="4746625" cy="1207135"/>
          </a:xfrm>
          <a:prstGeom prst="rect">
            <a:avLst/>
          </a:prstGeom>
        </p:spPr>
      </p:pic>
    </p:spTree>
    <p:extLst>
      <p:ext uri="{BB962C8B-B14F-4D97-AF65-F5344CB8AC3E}">
        <p14:creationId xmlns:p14="http://schemas.microsoft.com/office/powerpoint/2010/main" val="466370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64</a:t>
            </a:fld>
            <a:endParaRPr lang="fr-FR"/>
          </a:p>
        </p:txBody>
      </p:sp>
      <p:sp>
        <p:nvSpPr>
          <p:cNvPr id="25603" name="Rectangle 2"/>
          <p:cNvSpPr>
            <a:spLocks noGrp="1" noChangeArrowheads="1"/>
          </p:cNvSpPr>
          <p:nvPr>
            <p:ph type="title"/>
          </p:nvPr>
        </p:nvSpPr>
        <p:spPr>
          <a:xfrm>
            <a:off x="0" y="-46653"/>
            <a:ext cx="9144000" cy="580926"/>
          </a:xfrm>
        </p:spPr>
        <p:txBody>
          <a:bodyPr/>
          <a:lstStyle/>
          <a:p>
            <a:pPr eaLnBrk="1" hangingPunct="1"/>
            <a:r>
              <a:rPr lang="fr-FR" dirty="0"/>
              <a:t>Démarche de résolution de problème (8D)</a:t>
            </a:r>
          </a:p>
        </p:txBody>
      </p:sp>
      <p:sp>
        <p:nvSpPr>
          <p:cNvPr id="6" name="Rectangle 5">
            <a:extLst>
              <a:ext uri="{FF2B5EF4-FFF2-40B4-BE49-F238E27FC236}">
                <a16:creationId xmlns:a16="http://schemas.microsoft.com/office/drawing/2014/main" id="{BC6049CF-3960-4B03-B87E-DC1F774741F4}"/>
              </a:ext>
            </a:extLst>
          </p:cNvPr>
          <p:cNvSpPr/>
          <p:nvPr/>
        </p:nvSpPr>
        <p:spPr>
          <a:xfrm>
            <a:off x="475608" y="764704"/>
            <a:ext cx="7992888" cy="707886"/>
          </a:xfrm>
          <a:prstGeom prst="rect">
            <a:avLst/>
          </a:prstGeom>
        </p:spPr>
        <p:txBody>
          <a:bodyPr wrap="square">
            <a:spAutoFit/>
          </a:bodyPr>
          <a:lstStyle/>
          <a:p>
            <a:r>
              <a:rPr lang="fr-FR" dirty="0">
                <a:solidFill>
                  <a:srgbClr val="4D5156"/>
                </a:solidFill>
                <a:latin typeface="arial" panose="020B0604020202020204" pitchFamily="34" charset="0"/>
              </a:rPr>
              <a:t>La méthode </a:t>
            </a:r>
            <a:r>
              <a:rPr lang="fr-FR" b="1" dirty="0">
                <a:solidFill>
                  <a:srgbClr val="5F6368"/>
                </a:solidFill>
                <a:latin typeface="arial" panose="020B0604020202020204" pitchFamily="34" charset="0"/>
              </a:rPr>
              <a:t>8D</a:t>
            </a:r>
            <a:r>
              <a:rPr lang="fr-FR" dirty="0">
                <a:solidFill>
                  <a:srgbClr val="4D5156"/>
                </a:solidFill>
                <a:latin typeface="arial" panose="020B0604020202020204" pitchFamily="34" charset="0"/>
              </a:rPr>
              <a:t> propose un processus structuré pour résoudre tous types de problèmes du plus simple au plus complexe.</a:t>
            </a:r>
          </a:p>
        </p:txBody>
      </p:sp>
      <p:pic>
        <p:nvPicPr>
          <p:cNvPr id="7" name="Image 6">
            <a:extLst>
              <a:ext uri="{FF2B5EF4-FFF2-40B4-BE49-F238E27FC236}">
                <a16:creationId xmlns:a16="http://schemas.microsoft.com/office/drawing/2014/main" id="{4475BAA9-3DF7-4783-8C2D-12DD25315F9F}"/>
              </a:ext>
            </a:extLst>
          </p:cNvPr>
          <p:cNvPicPr>
            <a:picLocks noChangeAspect="1"/>
          </p:cNvPicPr>
          <p:nvPr/>
        </p:nvPicPr>
        <p:blipFill>
          <a:blip r:embed="rId2"/>
          <a:stretch>
            <a:fillRect/>
          </a:stretch>
        </p:blipFill>
        <p:spPr>
          <a:xfrm>
            <a:off x="475608" y="1703021"/>
            <a:ext cx="5256584" cy="2485373"/>
          </a:xfrm>
          <a:prstGeom prst="rect">
            <a:avLst/>
          </a:prstGeom>
        </p:spPr>
      </p:pic>
      <p:pic>
        <p:nvPicPr>
          <p:cNvPr id="1026" name="Picture 2" descr="8D Methodology | Problem Solving Method | Example | Excel">
            <a:extLst>
              <a:ext uri="{FF2B5EF4-FFF2-40B4-BE49-F238E27FC236}">
                <a16:creationId xmlns:a16="http://schemas.microsoft.com/office/drawing/2014/main" id="{2D71F93A-BDC5-4F1D-908C-076BB1AC4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928" y="2100842"/>
            <a:ext cx="2787464" cy="19448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4E2D412-2F98-484F-87D9-62842018B898}"/>
              </a:ext>
            </a:extLst>
          </p:cNvPr>
          <p:cNvSpPr/>
          <p:nvPr/>
        </p:nvSpPr>
        <p:spPr>
          <a:xfrm>
            <a:off x="1763688" y="4816646"/>
            <a:ext cx="6789976" cy="400110"/>
          </a:xfrm>
          <a:prstGeom prst="rect">
            <a:avLst/>
          </a:prstGeom>
        </p:spPr>
        <p:txBody>
          <a:bodyPr wrap="square">
            <a:spAutoFit/>
          </a:bodyPr>
          <a:lstStyle/>
          <a:p>
            <a:r>
              <a:rPr lang="fr-FR" dirty="0">
                <a:hlinkClick r:id="rId4"/>
              </a:rPr>
              <a:t>https://www.youtube.com/watch?v=dxnIjCexHV0</a:t>
            </a:r>
            <a:endParaRPr lang="fr-FR" dirty="0"/>
          </a:p>
        </p:txBody>
      </p:sp>
    </p:spTree>
    <p:extLst>
      <p:ext uri="{BB962C8B-B14F-4D97-AF65-F5344CB8AC3E}">
        <p14:creationId xmlns:p14="http://schemas.microsoft.com/office/powerpoint/2010/main" val="1705749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65</a:t>
            </a:fld>
            <a:endParaRPr lang="fr-FR"/>
          </a:p>
        </p:txBody>
      </p:sp>
      <p:pic>
        <p:nvPicPr>
          <p:cNvPr id="3" name="Image 2">
            <a:extLst>
              <a:ext uri="{FF2B5EF4-FFF2-40B4-BE49-F238E27FC236}">
                <a16:creationId xmlns:a16="http://schemas.microsoft.com/office/drawing/2014/main" id="{9762E043-31DB-484A-9370-C11C07C833E2}"/>
              </a:ext>
            </a:extLst>
          </p:cNvPr>
          <p:cNvPicPr>
            <a:picLocks noChangeAspect="1"/>
          </p:cNvPicPr>
          <p:nvPr/>
        </p:nvPicPr>
        <p:blipFill>
          <a:blip r:embed="rId2"/>
          <a:stretch>
            <a:fillRect/>
          </a:stretch>
        </p:blipFill>
        <p:spPr>
          <a:xfrm>
            <a:off x="683568" y="1412776"/>
            <a:ext cx="7452320" cy="3726160"/>
          </a:xfrm>
          <a:prstGeom prst="rect">
            <a:avLst/>
          </a:prstGeom>
        </p:spPr>
      </p:pic>
    </p:spTree>
    <p:extLst>
      <p:ext uri="{BB962C8B-B14F-4D97-AF65-F5344CB8AC3E}">
        <p14:creationId xmlns:p14="http://schemas.microsoft.com/office/powerpoint/2010/main" val="4206298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p:txBody>
          <a:bodyPr/>
          <a:lstStyle/>
          <a:p>
            <a:pPr>
              <a:defRPr/>
            </a:pPr>
            <a:fld id="{04D41EB2-F63E-499E-9A46-AC24ACFC774F}" type="slidenum">
              <a:rPr lang="fr-FR"/>
              <a:pPr>
                <a:defRPr/>
              </a:pPr>
              <a:t>66</a:t>
            </a:fld>
            <a:endParaRPr lang="fr-FR" dirty="0"/>
          </a:p>
        </p:txBody>
      </p:sp>
      <p:sp>
        <p:nvSpPr>
          <p:cNvPr id="2051" name="Rectangle 2"/>
          <p:cNvSpPr>
            <a:spLocks noGrp="1" noChangeArrowheads="1"/>
          </p:cNvSpPr>
          <p:nvPr>
            <p:ph type="ctrTitle"/>
          </p:nvPr>
        </p:nvSpPr>
        <p:spPr>
          <a:xfrm>
            <a:off x="827584" y="0"/>
            <a:ext cx="7772400" cy="1800200"/>
          </a:xfrm>
        </p:spPr>
        <p:txBody>
          <a:bodyPr/>
          <a:lstStyle/>
          <a:p>
            <a:pPr eaLnBrk="1" hangingPunct="1"/>
            <a:r>
              <a:rPr lang="fr-FR" b="1" dirty="0">
                <a:solidFill>
                  <a:schemeClr val="accent2"/>
                </a:solidFill>
              </a:rPr>
              <a:t>FQ01 - Management de la Qualité</a:t>
            </a:r>
            <a:r>
              <a:rPr lang="fr-FR" dirty="0">
                <a:solidFill>
                  <a:schemeClr val="accent2"/>
                </a:solidFill>
              </a:rPr>
              <a:t>  </a:t>
            </a:r>
          </a:p>
        </p:txBody>
      </p:sp>
      <p:sp>
        <p:nvSpPr>
          <p:cNvPr id="3" name="Rectangle 2">
            <a:extLst>
              <a:ext uri="{FF2B5EF4-FFF2-40B4-BE49-F238E27FC236}">
                <a16:creationId xmlns:a16="http://schemas.microsoft.com/office/drawing/2014/main" id="{A3B0F810-9C08-4269-B51E-B33846FD6DC5}"/>
              </a:ext>
            </a:extLst>
          </p:cNvPr>
          <p:cNvSpPr/>
          <p:nvPr/>
        </p:nvSpPr>
        <p:spPr>
          <a:xfrm>
            <a:off x="2771800" y="5835302"/>
            <a:ext cx="3417923" cy="461665"/>
          </a:xfrm>
          <a:prstGeom prst="rect">
            <a:avLst/>
          </a:prstGeom>
        </p:spPr>
        <p:txBody>
          <a:bodyPr wrap="none">
            <a:spAutoFit/>
          </a:bodyPr>
          <a:lstStyle/>
          <a:p>
            <a:r>
              <a:rPr lang="fr-FR" sz="2400" b="1" dirty="0">
                <a:latin typeface="Calibri" panose="020F0502020204030204" pitchFamily="34" charset="0"/>
                <a:ea typeface="+mj-ea"/>
                <a:cs typeface="Calibri" panose="020F0502020204030204" pitchFamily="34" charset="0"/>
              </a:rPr>
              <a:t>UTSEUS - Printemps 2024</a:t>
            </a:r>
          </a:p>
        </p:txBody>
      </p:sp>
      <p:sp>
        <p:nvSpPr>
          <p:cNvPr id="6" name="Rectangle 5">
            <a:extLst>
              <a:ext uri="{FF2B5EF4-FFF2-40B4-BE49-F238E27FC236}">
                <a16:creationId xmlns:a16="http://schemas.microsoft.com/office/drawing/2014/main" id="{BDE0A91C-A28A-4F0C-A659-BBE9218340FD}"/>
              </a:ext>
            </a:extLst>
          </p:cNvPr>
          <p:cNvSpPr/>
          <p:nvPr/>
        </p:nvSpPr>
        <p:spPr>
          <a:xfrm>
            <a:off x="1721112" y="1330729"/>
            <a:ext cx="5760423" cy="646331"/>
          </a:xfrm>
          <a:prstGeom prst="rect">
            <a:avLst/>
          </a:prstGeom>
        </p:spPr>
        <p:txBody>
          <a:bodyPr wrap="none">
            <a:spAutoFit/>
          </a:bodyPr>
          <a:lstStyle/>
          <a:p>
            <a:r>
              <a:rPr lang="fr-FR" sz="3600" b="1" dirty="0">
                <a:solidFill>
                  <a:srgbClr val="FF0000"/>
                </a:solidFill>
                <a:latin typeface="Calibri" panose="020F0502020204030204" pitchFamily="34" charset="0"/>
                <a:ea typeface="+mj-ea"/>
                <a:cs typeface="Calibri" panose="020F0502020204030204" pitchFamily="34" charset="0"/>
              </a:rPr>
              <a:t>Amélioration Continue: TD01</a:t>
            </a:r>
          </a:p>
        </p:txBody>
      </p:sp>
      <p:pic>
        <p:nvPicPr>
          <p:cNvPr id="2" name="Image 1">
            <a:extLst>
              <a:ext uri="{FF2B5EF4-FFF2-40B4-BE49-F238E27FC236}">
                <a16:creationId xmlns:a16="http://schemas.microsoft.com/office/drawing/2014/main" id="{463D1A63-AFDF-44A9-8421-180E8AFABDD4}"/>
              </a:ext>
            </a:extLst>
          </p:cNvPr>
          <p:cNvPicPr>
            <a:picLocks noChangeAspect="1"/>
          </p:cNvPicPr>
          <p:nvPr/>
        </p:nvPicPr>
        <p:blipFill>
          <a:blip r:embed="rId2"/>
          <a:stretch>
            <a:fillRect/>
          </a:stretch>
        </p:blipFill>
        <p:spPr>
          <a:xfrm>
            <a:off x="2559918" y="2269546"/>
            <a:ext cx="3841686" cy="3419575"/>
          </a:xfrm>
          <a:prstGeom prst="rect">
            <a:avLst/>
          </a:prstGeom>
        </p:spPr>
      </p:pic>
    </p:spTree>
    <p:extLst>
      <p:ext uri="{BB962C8B-B14F-4D97-AF65-F5344CB8AC3E}">
        <p14:creationId xmlns:p14="http://schemas.microsoft.com/office/powerpoint/2010/main" val="13312070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67</a:t>
            </a:fld>
            <a:endParaRPr lang="fr-FR"/>
          </a:p>
        </p:txBody>
      </p:sp>
      <p:sp>
        <p:nvSpPr>
          <p:cNvPr id="25603" name="Rectangle 2"/>
          <p:cNvSpPr>
            <a:spLocks noGrp="1" noChangeArrowheads="1"/>
          </p:cNvSpPr>
          <p:nvPr>
            <p:ph type="title"/>
          </p:nvPr>
        </p:nvSpPr>
        <p:spPr/>
        <p:txBody>
          <a:bodyPr/>
          <a:lstStyle/>
          <a:p>
            <a:pPr eaLnBrk="1" hangingPunct="1"/>
            <a:r>
              <a:rPr lang="fr-FR" dirty="0"/>
              <a:t>TD et Projet</a:t>
            </a:r>
          </a:p>
        </p:txBody>
      </p:sp>
      <p:sp>
        <p:nvSpPr>
          <p:cNvPr id="7" name="Rectangle 6">
            <a:extLst>
              <a:ext uri="{FF2B5EF4-FFF2-40B4-BE49-F238E27FC236}">
                <a16:creationId xmlns:a16="http://schemas.microsoft.com/office/drawing/2014/main" id="{3267604E-C86A-42D3-84A9-0615FE75A95F}"/>
              </a:ext>
            </a:extLst>
          </p:cNvPr>
          <p:cNvSpPr/>
          <p:nvPr/>
        </p:nvSpPr>
        <p:spPr>
          <a:xfrm>
            <a:off x="539552" y="245517"/>
            <a:ext cx="8352928" cy="6463308"/>
          </a:xfrm>
          <a:prstGeom prst="rect">
            <a:avLst/>
          </a:prstGeom>
        </p:spPr>
        <p:txBody>
          <a:bodyPr wrap="square">
            <a:spAutoFit/>
          </a:bodyPr>
          <a:lstStyle/>
          <a:p>
            <a:pPr algn="just"/>
            <a:endParaRPr lang="fr-FR" sz="1800" b="1" dirty="0">
              <a:solidFill>
                <a:srgbClr val="212121"/>
              </a:solidFill>
              <a:latin typeface="Roboto"/>
            </a:endParaRPr>
          </a:p>
          <a:p>
            <a:pPr marL="285750" indent="-285750" algn="just">
              <a:lnSpc>
                <a:spcPct val="150000"/>
              </a:lnSpc>
              <a:buFont typeface="Wingdings" panose="05000000000000000000" pitchFamily="2" charset="2"/>
              <a:buChar char="ü"/>
            </a:pPr>
            <a:r>
              <a:rPr lang="fr-FR" sz="1800" b="1" dirty="0" err="1">
                <a:solidFill>
                  <a:srgbClr val="FF0000"/>
                </a:solidFill>
                <a:latin typeface="Roboto"/>
              </a:rPr>
              <a:t>TDs</a:t>
            </a:r>
            <a:r>
              <a:rPr lang="fr-FR" sz="1800" b="1" dirty="0">
                <a:solidFill>
                  <a:srgbClr val="FF0000"/>
                </a:solidFill>
                <a:latin typeface="Roboto"/>
              </a:rPr>
              <a:t> de la première semaine </a:t>
            </a:r>
          </a:p>
          <a:p>
            <a:pPr marL="800100" lvl="1" indent="-342900" algn="just">
              <a:lnSpc>
                <a:spcPct val="150000"/>
              </a:lnSpc>
              <a:buFont typeface="+mj-lt"/>
              <a:buAutoNum type="arabicParenR"/>
            </a:pPr>
            <a:r>
              <a:rPr lang="fr-FR" sz="1800" dirty="0">
                <a:latin typeface="Roboto"/>
              </a:rPr>
              <a:t>Construire </a:t>
            </a:r>
            <a:r>
              <a:rPr lang="fr-FR" sz="1800" dirty="0">
                <a:solidFill>
                  <a:srgbClr val="212121"/>
                </a:solidFill>
                <a:latin typeface="Roboto"/>
              </a:rPr>
              <a:t>des groupe de 6-7 personnes</a:t>
            </a:r>
            <a:r>
              <a:rPr lang="fr-FR" sz="1800" dirty="0">
                <a:latin typeface="Roboto"/>
              </a:rPr>
              <a:t> </a:t>
            </a:r>
          </a:p>
          <a:p>
            <a:pPr marL="800100" lvl="1" indent="-342900" algn="just">
              <a:lnSpc>
                <a:spcPct val="150000"/>
              </a:lnSpc>
              <a:buFont typeface="+mj-lt"/>
              <a:buAutoNum type="arabicParenR"/>
            </a:pPr>
            <a:r>
              <a:rPr lang="fr-FR" sz="1800" dirty="0">
                <a:latin typeface="Roboto"/>
              </a:rPr>
              <a:t>Choisir un problème </a:t>
            </a:r>
          </a:p>
          <a:p>
            <a:pPr marL="1257300" lvl="2" indent="-342900" algn="just">
              <a:lnSpc>
                <a:spcPct val="150000"/>
              </a:lnSpc>
              <a:buFont typeface="Wingdings" panose="05000000000000000000" pitchFamily="2" charset="2"/>
              <a:buChar char="Ø"/>
            </a:pPr>
            <a:r>
              <a:rPr lang="fr-FR" sz="1800" dirty="0">
                <a:latin typeface="Roboto"/>
              </a:rPr>
              <a:t>Technique (panne des machines, qualité des produits, rupture de stock, baisse de marge, etc.) où quotidien (mauvaise résultat, mauvais état de santé, pollution de l’air dans des grandes villes, accident de la route, etc.)  </a:t>
            </a:r>
          </a:p>
          <a:p>
            <a:pPr marL="1257300" lvl="2" indent="-342900" algn="just">
              <a:lnSpc>
                <a:spcPct val="150000"/>
              </a:lnSpc>
              <a:buFont typeface="Wingdings" panose="05000000000000000000" pitchFamily="2" charset="2"/>
              <a:buChar char="Ø"/>
            </a:pPr>
            <a:r>
              <a:rPr lang="fr-FR" sz="1800" dirty="0">
                <a:latin typeface="Roboto"/>
              </a:rPr>
              <a:t>Pas trop simple mais pas trop complexe non plus</a:t>
            </a:r>
          </a:p>
          <a:p>
            <a:pPr marL="1257300" lvl="2" indent="-342900" algn="just">
              <a:lnSpc>
                <a:spcPct val="150000"/>
              </a:lnSpc>
              <a:buFont typeface="Wingdings" panose="05000000000000000000" pitchFamily="2" charset="2"/>
              <a:buChar char="Ø"/>
            </a:pPr>
            <a:r>
              <a:rPr lang="fr-FR" sz="1800" dirty="0">
                <a:latin typeface="Roboto"/>
              </a:rPr>
              <a:t>Assez de connaissance, données, documents</a:t>
            </a:r>
          </a:p>
          <a:p>
            <a:pPr marL="800100" lvl="1" indent="-342900" algn="just">
              <a:lnSpc>
                <a:spcPct val="150000"/>
              </a:lnSpc>
              <a:buFont typeface="+mj-lt"/>
              <a:buAutoNum type="arabicParenR"/>
            </a:pPr>
            <a:r>
              <a:rPr lang="fr-FR" sz="1800" dirty="0">
                <a:latin typeface="Roboto"/>
              </a:rPr>
              <a:t>Envoyer la </a:t>
            </a:r>
            <a:r>
              <a:rPr lang="fr-FR" sz="1800" dirty="0">
                <a:solidFill>
                  <a:srgbClr val="212121"/>
                </a:solidFill>
                <a:latin typeface="Roboto"/>
              </a:rPr>
              <a:t>composition de votre groupe et le problème choisi à l'adresse: </a:t>
            </a:r>
            <a:r>
              <a:rPr lang="fr-FR" sz="1800" dirty="0">
                <a:solidFill>
                  <a:schemeClr val="accent2"/>
                </a:solidFill>
                <a:latin typeface="Roboto"/>
                <a:hlinkClick r:id="rId2">
                  <a:extLst>
                    <a:ext uri="{A12FA001-AC4F-418D-AE19-62706E023703}">
                      <ahyp:hlinkClr xmlns:ahyp="http://schemas.microsoft.com/office/drawing/2018/hyperlinkcolor" val="tx"/>
                    </a:ext>
                  </a:extLst>
                </a:hlinkClick>
              </a:rPr>
              <a:t>hai-canh.vu@utc.fr</a:t>
            </a:r>
            <a:endParaRPr lang="fr-FR" sz="1800" dirty="0">
              <a:solidFill>
                <a:schemeClr val="accent2"/>
              </a:solidFill>
              <a:latin typeface="Roboto"/>
            </a:endParaRPr>
          </a:p>
          <a:p>
            <a:pPr marL="800100" lvl="1" indent="-342900" algn="just">
              <a:lnSpc>
                <a:spcPct val="150000"/>
              </a:lnSpc>
              <a:buFont typeface="+mj-lt"/>
              <a:buAutoNum type="arabicParenR"/>
            </a:pPr>
            <a:r>
              <a:rPr lang="fr-FR" sz="1800" dirty="0">
                <a:latin typeface="Roboto"/>
              </a:rPr>
              <a:t>Définir le problème avec QQOQCP</a:t>
            </a:r>
          </a:p>
          <a:p>
            <a:pPr marL="800100" lvl="1" indent="-342900" algn="just">
              <a:lnSpc>
                <a:spcPct val="150000"/>
              </a:lnSpc>
              <a:buFont typeface="+mj-lt"/>
              <a:buAutoNum type="arabicParenR"/>
            </a:pPr>
            <a:r>
              <a:rPr lang="fr-FR" sz="1800" dirty="0">
                <a:latin typeface="Roboto"/>
              </a:rPr>
              <a:t>Identifier et prioriser des causes avec 5M, 5 Pourquoi et Pareto</a:t>
            </a:r>
          </a:p>
          <a:p>
            <a:pPr marL="800100" lvl="1" indent="-342900" algn="just">
              <a:lnSpc>
                <a:spcPct val="150000"/>
              </a:lnSpc>
              <a:buFont typeface="+mj-lt"/>
              <a:buAutoNum type="arabicParenR"/>
            </a:pPr>
            <a:r>
              <a:rPr lang="fr-FR" sz="1800" dirty="0">
                <a:latin typeface="Roboto"/>
              </a:rPr>
              <a:t>Rédiger un rapport et faire une présentation</a:t>
            </a:r>
            <a:endParaRPr lang="fr-FR" sz="1800" b="1" dirty="0">
              <a:latin typeface="Roboto"/>
            </a:endParaRPr>
          </a:p>
          <a:p>
            <a:pPr algn="just"/>
            <a:endParaRPr lang="fr-FR" sz="1800" dirty="0">
              <a:solidFill>
                <a:srgbClr val="212121"/>
              </a:solidFill>
              <a:latin typeface="Roboto"/>
            </a:endParaRPr>
          </a:p>
        </p:txBody>
      </p:sp>
    </p:spTree>
    <p:extLst>
      <p:ext uri="{BB962C8B-B14F-4D97-AF65-F5344CB8AC3E}">
        <p14:creationId xmlns:p14="http://schemas.microsoft.com/office/powerpoint/2010/main" val="26315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1000"/>
                                        <p:tgtEl>
                                          <p:spTgt spid="7">
                                            <p:txEl>
                                              <p:pRg st="5" end="5"/>
                                            </p:txEl>
                                          </p:spTgt>
                                        </p:tgtEl>
                                      </p:cBhvr>
                                    </p:animEffect>
                                    <p:anim calcmode="lin" valueType="num">
                                      <p:cBhvr>
                                        <p:cTn id="2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1000"/>
                                        <p:tgtEl>
                                          <p:spTgt spid="7">
                                            <p:txEl>
                                              <p:pRg st="6" end="6"/>
                                            </p:txEl>
                                          </p:spTgt>
                                        </p:tgtEl>
                                      </p:cBhvr>
                                    </p:animEffect>
                                    <p:anim calcmode="lin" valueType="num">
                                      <p:cBhvr>
                                        <p:cTn id="36"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1000"/>
                                        <p:tgtEl>
                                          <p:spTgt spid="7">
                                            <p:txEl>
                                              <p:pRg st="7" end="7"/>
                                            </p:txEl>
                                          </p:spTgt>
                                        </p:tgtEl>
                                      </p:cBhvr>
                                    </p:animEffect>
                                    <p:anim calcmode="lin" valueType="num">
                                      <p:cBhvr>
                                        <p:cTn id="43"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Effect transition="in" filter="fade">
                                      <p:cBhvr>
                                        <p:cTn id="49" dur="1000"/>
                                        <p:tgtEl>
                                          <p:spTgt spid="7">
                                            <p:txEl>
                                              <p:pRg st="8" end="8"/>
                                            </p:txEl>
                                          </p:spTgt>
                                        </p:tgtEl>
                                      </p:cBhvr>
                                    </p:animEffect>
                                    <p:anim calcmode="lin" valueType="num">
                                      <p:cBhvr>
                                        <p:cTn id="50"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xEl>
                                              <p:pRg st="9" end="9"/>
                                            </p:txEl>
                                          </p:spTgt>
                                        </p:tgtEl>
                                        <p:attrNameLst>
                                          <p:attrName>style.visibility</p:attrName>
                                        </p:attrNameLst>
                                      </p:cBhvr>
                                      <p:to>
                                        <p:strVal val="visible"/>
                                      </p:to>
                                    </p:set>
                                    <p:animEffect transition="in" filter="fade">
                                      <p:cBhvr>
                                        <p:cTn id="56" dur="1000"/>
                                        <p:tgtEl>
                                          <p:spTgt spid="7">
                                            <p:txEl>
                                              <p:pRg st="9" end="9"/>
                                            </p:txEl>
                                          </p:spTgt>
                                        </p:tgtEl>
                                      </p:cBhvr>
                                    </p:animEffect>
                                    <p:anim calcmode="lin" valueType="num">
                                      <p:cBhvr>
                                        <p:cTn id="57"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xEl>
                                              <p:pRg st="10" end="10"/>
                                            </p:txEl>
                                          </p:spTgt>
                                        </p:tgtEl>
                                        <p:attrNameLst>
                                          <p:attrName>style.visibility</p:attrName>
                                        </p:attrNameLst>
                                      </p:cBhvr>
                                      <p:to>
                                        <p:strVal val="visible"/>
                                      </p:to>
                                    </p:set>
                                    <p:animEffect transition="in" filter="fade">
                                      <p:cBhvr>
                                        <p:cTn id="63" dur="1000"/>
                                        <p:tgtEl>
                                          <p:spTgt spid="7">
                                            <p:txEl>
                                              <p:pRg st="10" end="10"/>
                                            </p:txEl>
                                          </p:spTgt>
                                        </p:tgtEl>
                                      </p:cBhvr>
                                    </p:animEffect>
                                    <p:anim calcmode="lin" valueType="num">
                                      <p:cBhvr>
                                        <p:cTn id="64" dur="1000" fill="hold"/>
                                        <p:tgtEl>
                                          <p:spTgt spid="7">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68</a:t>
            </a:fld>
            <a:endParaRPr lang="fr-FR"/>
          </a:p>
        </p:txBody>
      </p:sp>
      <p:sp>
        <p:nvSpPr>
          <p:cNvPr id="25603" name="Rectangle 2"/>
          <p:cNvSpPr>
            <a:spLocks noGrp="1" noChangeArrowheads="1"/>
          </p:cNvSpPr>
          <p:nvPr>
            <p:ph type="title"/>
          </p:nvPr>
        </p:nvSpPr>
        <p:spPr/>
        <p:txBody>
          <a:bodyPr/>
          <a:lstStyle/>
          <a:p>
            <a:pPr eaLnBrk="1" hangingPunct="1"/>
            <a:r>
              <a:rPr lang="fr-FR" dirty="0"/>
              <a:t>TD et Projet</a:t>
            </a:r>
          </a:p>
        </p:txBody>
      </p:sp>
      <p:sp>
        <p:nvSpPr>
          <p:cNvPr id="7" name="Rectangle 6">
            <a:extLst>
              <a:ext uri="{FF2B5EF4-FFF2-40B4-BE49-F238E27FC236}">
                <a16:creationId xmlns:a16="http://schemas.microsoft.com/office/drawing/2014/main" id="{3267604E-C86A-42D3-84A9-0615FE75A95F}"/>
              </a:ext>
            </a:extLst>
          </p:cNvPr>
          <p:cNvSpPr/>
          <p:nvPr/>
        </p:nvSpPr>
        <p:spPr>
          <a:xfrm>
            <a:off x="539552" y="245517"/>
            <a:ext cx="8352928" cy="2723823"/>
          </a:xfrm>
          <a:prstGeom prst="rect">
            <a:avLst/>
          </a:prstGeom>
        </p:spPr>
        <p:txBody>
          <a:bodyPr wrap="square">
            <a:spAutoFit/>
          </a:bodyPr>
          <a:lstStyle/>
          <a:p>
            <a:pPr algn="just"/>
            <a:endParaRPr lang="fr-FR" sz="1800" b="1" dirty="0">
              <a:solidFill>
                <a:srgbClr val="212121"/>
              </a:solidFill>
              <a:latin typeface="Roboto"/>
            </a:endParaRPr>
          </a:p>
          <a:p>
            <a:pPr marL="285750" indent="-285750" algn="just">
              <a:lnSpc>
                <a:spcPct val="150000"/>
              </a:lnSpc>
              <a:buFont typeface="Wingdings" panose="05000000000000000000" pitchFamily="2" charset="2"/>
              <a:buChar char="ü"/>
            </a:pPr>
            <a:r>
              <a:rPr lang="fr-FR" sz="1800" b="1" dirty="0" err="1">
                <a:solidFill>
                  <a:srgbClr val="FF0000"/>
                </a:solidFill>
                <a:latin typeface="Roboto"/>
              </a:rPr>
              <a:t>TDs</a:t>
            </a:r>
            <a:r>
              <a:rPr lang="fr-FR" sz="1800" b="1" dirty="0">
                <a:solidFill>
                  <a:srgbClr val="FF0000"/>
                </a:solidFill>
                <a:latin typeface="Roboto"/>
              </a:rPr>
              <a:t> de la deuxième semaine </a:t>
            </a:r>
          </a:p>
          <a:p>
            <a:pPr marL="800100" lvl="1" indent="-342900" algn="just">
              <a:lnSpc>
                <a:spcPct val="150000"/>
              </a:lnSpc>
              <a:buFont typeface="+mj-lt"/>
              <a:buAutoNum type="arabicParenR"/>
            </a:pPr>
            <a:r>
              <a:rPr lang="fr-FR" sz="1800" dirty="0">
                <a:latin typeface="Roboto"/>
              </a:rPr>
              <a:t>Trouver des solutions et les analyser </a:t>
            </a:r>
          </a:p>
          <a:p>
            <a:pPr marL="800100" lvl="1" indent="-342900" algn="just">
              <a:lnSpc>
                <a:spcPct val="150000"/>
              </a:lnSpc>
              <a:buFont typeface="+mj-lt"/>
              <a:buAutoNum type="arabicParenR"/>
            </a:pPr>
            <a:r>
              <a:rPr lang="fr-FR" sz="1800" dirty="0">
                <a:latin typeface="Roboto"/>
              </a:rPr>
              <a:t>Planifier le plan d’action</a:t>
            </a:r>
          </a:p>
          <a:p>
            <a:pPr marL="800100" lvl="1" indent="-342900" algn="just">
              <a:lnSpc>
                <a:spcPct val="150000"/>
              </a:lnSpc>
              <a:buFont typeface="+mj-lt"/>
              <a:buAutoNum type="arabicParenR"/>
            </a:pPr>
            <a:r>
              <a:rPr lang="fr-FR" sz="1800" dirty="0">
                <a:latin typeface="Roboto"/>
              </a:rPr>
              <a:t>Pratiquer la méthode 8D</a:t>
            </a:r>
          </a:p>
          <a:p>
            <a:pPr marL="800100" lvl="1" indent="-342900" algn="just">
              <a:lnSpc>
                <a:spcPct val="150000"/>
              </a:lnSpc>
              <a:buFont typeface="+mj-lt"/>
              <a:buAutoNum type="arabicParenR"/>
            </a:pPr>
            <a:r>
              <a:rPr lang="fr-FR" sz="1800" dirty="0">
                <a:latin typeface="Roboto"/>
              </a:rPr>
              <a:t>Compléter </a:t>
            </a:r>
            <a:r>
              <a:rPr lang="fr-FR" sz="1800" dirty="0">
                <a:solidFill>
                  <a:srgbClr val="FF0000"/>
                </a:solidFill>
                <a:latin typeface="Roboto"/>
              </a:rPr>
              <a:t>le rapport (10-15 pages) et la présentation (20mn)</a:t>
            </a:r>
            <a:endParaRPr lang="fr-FR" sz="1800" b="1" dirty="0">
              <a:solidFill>
                <a:srgbClr val="FF0000"/>
              </a:solidFill>
              <a:latin typeface="Roboto"/>
            </a:endParaRPr>
          </a:p>
          <a:p>
            <a:pPr algn="just"/>
            <a:endParaRPr lang="fr-FR" sz="1800" dirty="0">
              <a:solidFill>
                <a:srgbClr val="212121"/>
              </a:solidFill>
              <a:latin typeface="Roboto"/>
            </a:endParaRPr>
          </a:p>
        </p:txBody>
      </p:sp>
      <p:grpSp>
        <p:nvGrpSpPr>
          <p:cNvPr id="5" name="Groupe 4">
            <a:extLst>
              <a:ext uri="{FF2B5EF4-FFF2-40B4-BE49-F238E27FC236}">
                <a16:creationId xmlns:a16="http://schemas.microsoft.com/office/drawing/2014/main" id="{2DFA3F45-AB42-4C55-868C-E0092CE72C93}"/>
              </a:ext>
            </a:extLst>
          </p:cNvPr>
          <p:cNvGrpSpPr/>
          <p:nvPr/>
        </p:nvGrpSpPr>
        <p:grpSpPr>
          <a:xfrm>
            <a:off x="2144189" y="2596439"/>
            <a:ext cx="5802358" cy="770552"/>
            <a:chOff x="2144189" y="2596439"/>
            <a:chExt cx="5802358" cy="770552"/>
          </a:xfrm>
        </p:grpSpPr>
        <p:sp>
          <p:nvSpPr>
            <p:cNvPr id="2" name="Parenthèse ouvrante 1">
              <a:extLst>
                <a:ext uri="{FF2B5EF4-FFF2-40B4-BE49-F238E27FC236}">
                  <a16:creationId xmlns:a16="http://schemas.microsoft.com/office/drawing/2014/main" id="{D3F29F90-DEBE-4F9F-B531-8F179633EED6}"/>
                </a:ext>
              </a:extLst>
            </p:cNvPr>
            <p:cNvSpPr/>
            <p:nvPr/>
          </p:nvSpPr>
          <p:spPr>
            <a:xfrm rot="16200000">
              <a:off x="4877823" y="202384"/>
              <a:ext cx="335090" cy="5123200"/>
            </a:xfrm>
            <a:prstGeom prst="leftBracket">
              <a:avLst/>
            </a:prstGeom>
            <a:ln w="38100">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ZoneTexte 2">
              <a:extLst>
                <a:ext uri="{FF2B5EF4-FFF2-40B4-BE49-F238E27FC236}">
                  <a16:creationId xmlns:a16="http://schemas.microsoft.com/office/drawing/2014/main" id="{12633A27-8D1C-4612-A94A-CCC2CE7716E8}"/>
                </a:ext>
              </a:extLst>
            </p:cNvPr>
            <p:cNvSpPr txBox="1"/>
            <p:nvPr/>
          </p:nvSpPr>
          <p:spPr>
            <a:xfrm>
              <a:off x="2144189" y="2966881"/>
              <a:ext cx="5802358" cy="400110"/>
            </a:xfrm>
            <a:prstGeom prst="rect">
              <a:avLst/>
            </a:prstGeom>
            <a:noFill/>
          </p:spPr>
          <p:txBody>
            <a:bodyPr wrap="none" rtlCol="0">
              <a:spAutoFit/>
            </a:bodyPr>
            <a:lstStyle/>
            <a:p>
              <a:r>
                <a:rPr lang="fr-FR" b="1" dirty="0">
                  <a:solidFill>
                    <a:srgbClr val="FF0000"/>
                  </a:solidFill>
                </a:rPr>
                <a:t>Projet à envoyer par émail avant l’ examen médian</a:t>
              </a:r>
            </a:p>
          </p:txBody>
        </p:sp>
      </p:grpSp>
    </p:spTree>
    <p:extLst>
      <p:ext uri="{BB962C8B-B14F-4D97-AF65-F5344CB8AC3E}">
        <p14:creationId xmlns:p14="http://schemas.microsoft.com/office/powerpoint/2010/main" val="301140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1000"/>
                                        <p:tgtEl>
                                          <p:spTgt spid="7">
                                            <p:txEl>
                                              <p:pRg st="5" end="5"/>
                                            </p:txEl>
                                          </p:spTgt>
                                        </p:tgtEl>
                                      </p:cBhvr>
                                    </p:animEffect>
                                    <p:anim calcmode="lin" valueType="num">
                                      <p:cBhvr>
                                        <p:cTn id="2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69</a:t>
            </a:fld>
            <a:endParaRPr lang="fr-FR"/>
          </a:p>
        </p:txBody>
      </p:sp>
      <p:pic>
        <p:nvPicPr>
          <p:cNvPr id="3" name="Image 2">
            <a:extLst>
              <a:ext uri="{FF2B5EF4-FFF2-40B4-BE49-F238E27FC236}">
                <a16:creationId xmlns:a16="http://schemas.microsoft.com/office/drawing/2014/main" id="{9762E043-31DB-484A-9370-C11C07C833E2}"/>
              </a:ext>
            </a:extLst>
          </p:cNvPr>
          <p:cNvPicPr>
            <a:picLocks noChangeAspect="1"/>
          </p:cNvPicPr>
          <p:nvPr/>
        </p:nvPicPr>
        <p:blipFill>
          <a:blip r:embed="rId2"/>
          <a:stretch>
            <a:fillRect/>
          </a:stretch>
        </p:blipFill>
        <p:spPr>
          <a:xfrm>
            <a:off x="683568" y="1412776"/>
            <a:ext cx="7452320" cy="3726160"/>
          </a:xfrm>
          <a:prstGeom prst="rect">
            <a:avLst/>
          </a:prstGeom>
        </p:spPr>
      </p:pic>
    </p:spTree>
    <p:extLst>
      <p:ext uri="{BB962C8B-B14F-4D97-AF65-F5344CB8AC3E}">
        <p14:creationId xmlns:p14="http://schemas.microsoft.com/office/powerpoint/2010/main" val="408133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7</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Domaines d’application</a:t>
            </a:r>
          </a:p>
        </p:txBody>
      </p:sp>
      <p:pic>
        <p:nvPicPr>
          <p:cNvPr id="5" name="Image 4">
            <a:extLst>
              <a:ext uri="{FF2B5EF4-FFF2-40B4-BE49-F238E27FC236}">
                <a16:creationId xmlns:a16="http://schemas.microsoft.com/office/drawing/2014/main" id="{4952D2FC-99FE-4674-81D4-6381F6104F95}"/>
              </a:ext>
            </a:extLst>
          </p:cNvPr>
          <p:cNvPicPr>
            <a:picLocks noChangeAspect="1"/>
          </p:cNvPicPr>
          <p:nvPr/>
        </p:nvPicPr>
        <p:blipFill>
          <a:blip r:embed="rId2"/>
          <a:stretch>
            <a:fillRect/>
          </a:stretch>
        </p:blipFill>
        <p:spPr>
          <a:xfrm>
            <a:off x="1329048" y="1196752"/>
            <a:ext cx="6485904" cy="4031112"/>
          </a:xfrm>
          <a:prstGeom prst="rect">
            <a:avLst/>
          </a:prstGeom>
        </p:spPr>
      </p:pic>
    </p:spTree>
    <p:extLst>
      <p:ext uri="{BB962C8B-B14F-4D97-AF65-F5344CB8AC3E}">
        <p14:creationId xmlns:p14="http://schemas.microsoft.com/office/powerpoint/2010/main" val="366219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8</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Domaines d’application</a:t>
            </a:r>
          </a:p>
        </p:txBody>
      </p:sp>
      <p:pic>
        <p:nvPicPr>
          <p:cNvPr id="4098" name="Picture 2" descr="L'ergonomie au bureau - Fabienne Krotoff &amp; Charlotte Wang ostéopathes D.O">
            <a:extLst>
              <a:ext uri="{FF2B5EF4-FFF2-40B4-BE49-F238E27FC236}">
                <a16:creationId xmlns:a16="http://schemas.microsoft.com/office/drawing/2014/main" id="{812F6CB1-1D73-432A-8B9D-695EAC47D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300" y="2885092"/>
            <a:ext cx="6930727" cy="333376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11D37562-96E7-4A8F-8C27-3997C8E28B9B}"/>
              </a:ext>
            </a:extLst>
          </p:cNvPr>
          <p:cNvPicPr>
            <a:picLocks noChangeAspect="1"/>
          </p:cNvPicPr>
          <p:nvPr/>
        </p:nvPicPr>
        <p:blipFill>
          <a:blip r:embed="rId3"/>
          <a:stretch>
            <a:fillRect/>
          </a:stretch>
        </p:blipFill>
        <p:spPr>
          <a:xfrm>
            <a:off x="1115616" y="711863"/>
            <a:ext cx="6480720" cy="2015495"/>
          </a:xfrm>
          <a:prstGeom prst="rect">
            <a:avLst/>
          </a:prstGeom>
        </p:spPr>
      </p:pic>
      <p:sp>
        <p:nvSpPr>
          <p:cNvPr id="6" name="Rectangle 5">
            <a:extLst>
              <a:ext uri="{FF2B5EF4-FFF2-40B4-BE49-F238E27FC236}">
                <a16:creationId xmlns:a16="http://schemas.microsoft.com/office/drawing/2014/main" id="{E07E5E78-E41A-4015-9C47-632C3D08821D}"/>
              </a:ext>
            </a:extLst>
          </p:cNvPr>
          <p:cNvSpPr/>
          <p:nvPr/>
        </p:nvSpPr>
        <p:spPr>
          <a:xfrm>
            <a:off x="1115616" y="5836831"/>
            <a:ext cx="2593339" cy="400110"/>
          </a:xfrm>
          <a:prstGeom prst="rect">
            <a:avLst/>
          </a:prstGeom>
        </p:spPr>
        <p:txBody>
          <a:bodyPr wrap="none">
            <a:spAutoFit/>
          </a:bodyPr>
          <a:lstStyle/>
          <a:p>
            <a:r>
              <a:rPr lang="fr-FR" dirty="0">
                <a:solidFill>
                  <a:schemeClr val="tx2"/>
                </a:solidFill>
                <a:latin typeface="Google Sans"/>
                <a:hlinkClick r:id="rId4">
                  <a:extLst>
                    <a:ext uri="{A12FA001-AC4F-418D-AE19-62706E023703}">
                      <ahyp:hlinkClr xmlns:ahyp="http://schemas.microsoft.com/office/drawing/2018/hyperlinkcolor" val="tx"/>
                    </a:ext>
                  </a:extLst>
                </a:hlinkClick>
              </a:rPr>
              <a:t>L'ergonomie au bureau</a:t>
            </a:r>
            <a:endParaRPr lang="fr-FR" b="0" i="0" strike="noStrike" dirty="0">
              <a:solidFill>
                <a:schemeClr val="tx2"/>
              </a:solidFill>
              <a:effectLst/>
              <a:latin typeface="Google Sans"/>
              <a:hlinkClick r:id="rId4">
                <a:extLst>
                  <a:ext uri="{A12FA001-AC4F-418D-AE19-62706E023703}">
                    <ahyp:hlinkClr xmlns:ahyp="http://schemas.microsoft.com/office/drawing/2018/hyperlinkcolor" val="tx"/>
                  </a:ext>
                </a:extLst>
              </a:hlinkClick>
            </a:endParaRPr>
          </a:p>
        </p:txBody>
      </p:sp>
      <p:sp>
        <p:nvSpPr>
          <p:cNvPr id="2" name="ZoneTexte 1">
            <a:extLst>
              <a:ext uri="{FF2B5EF4-FFF2-40B4-BE49-F238E27FC236}">
                <a16:creationId xmlns:a16="http://schemas.microsoft.com/office/drawing/2014/main" id="{CC0CC9D1-AEFA-4793-B96D-C7856CF511E7}"/>
              </a:ext>
            </a:extLst>
          </p:cNvPr>
          <p:cNvSpPr txBox="1"/>
          <p:nvPr/>
        </p:nvSpPr>
        <p:spPr>
          <a:xfrm flipH="1">
            <a:off x="6180015" y="5836831"/>
            <a:ext cx="746369" cy="400110"/>
          </a:xfrm>
          <a:prstGeom prst="rect">
            <a:avLst/>
          </a:prstGeom>
          <a:noFill/>
        </p:spPr>
        <p:txBody>
          <a:bodyPr wrap="square" rtlCol="0">
            <a:spAutoFit/>
          </a:bodyPr>
          <a:lstStyle/>
          <a:p>
            <a:r>
              <a:rPr lang="fr-FR" u="sng" dirty="0"/>
              <a:t>5S</a:t>
            </a:r>
          </a:p>
        </p:txBody>
      </p:sp>
    </p:spTree>
    <p:extLst>
      <p:ext uri="{BB962C8B-B14F-4D97-AF65-F5344CB8AC3E}">
        <p14:creationId xmlns:p14="http://schemas.microsoft.com/office/powerpoint/2010/main" val="189477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a:defRPr/>
            </a:pPr>
            <a:fld id="{7999E011-D2BB-4E78-ACCB-DAB5F87B62FB}" type="slidenum">
              <a:rPr lang="fr-FR"/>
              <a:pPr>
                <a:defRPr/>
              </a:pPr>
              <a:t>9</a:t>
            </a:fld>
            <a:endParaRPr lang="fr-FR"/>
          </a:p>
        </p:txBody>
      </p:sp>
      <p:sp>
        <p:nvSpPr>
          <p:cNvPr id="25603" name="Rectangle 2"/>
          <p:cNvSpPr>
            <a:spLocks noGrp="1" noChangeArrowheads="1"/>
          </p:cNvSpPr>
          <p:nvPr>
            <p:ph type="title"/>
          </p:nvPr>
        </p:nvSpPr>
        <p:spPr>
          <a:xfrm>
            <a:off x="0" y="-15932"/>
            <a:ext cx="9144000" cy="580926"/>
          </a:xfrm>
        </p:spPr>
        <p:txBody>
          <a:bodyPr/>
          <a:lstStyle/>
          <a:p>
            <a:pPr eaLnBrk="1" hangingPunct="1"/>
            <a:r>
              <a:rPr lang="fr-FR" dirty="0"/>
              <a:t>Amélioration continue: Domaines d’application</a:t>
            </a:r>
          </a:p>
        </p:txBody>
      </p:sp>
      <p:pic>
        <p:nvPicPr>
          <p:cNvPr id="6146" name="Picture 2" descr="https://oscarmorant2011.files.wordpress.com/2011/06/poka-yoke-2.jpg?w=640">
            <a:extLst>
              <a:ext uri="{FF2B5EF4-FFF2-40B4-BE49-F238E27FC236}">
                <a16:creationId xmlns:a16="http://schemas.microsoft.com/office/drawing/2014/main" id="{620D0064-15F5-4257-81FB-F1BC9A471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861048"/>
            <a:ext cx="201622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0CEB16C5-8910-411E-8D72-15043BCA177E}"/>
              </a:ext>
            </a:extLst>
          </p:cNvPr>
          <p:cNvPicPr>
            <a:picLocks noChangeAspect="1"/>
          </p:cNvPicPr>
          <p:nvPr/>
        </p:nvPicPr>
        <p:blipFill>
          <a:blip r:embed="rId3"/>
          <a:stretch>
            <a:fillRect/>
          </a:stretch>
        </p:blipFill>
        <p:spPr>
          <a:xfrm>
            <a:off x="4160765" y="3720698"/>
            <a:ext cx="3363563" cy="2228582"/>
          </a:xfrm>
          <a:prstGeom prst="rect">
            <a:avLst/>
          </a:prstGeom>
        </p:spPr>
      </p:pic>
      <p:pic>
        <p:nvPicPr>
          <p:cNvPr id="3" name="Image 2">
            <a:extLst>
              <a:ext uri="{FF2B5EF4-FFF2-40B4-BE49-F238E27FC236}">
                <a16:creationId xmlns:a16="http://schemas.microsoft.com/office/drawing/2014/main" id="{5DE0AE3F-32F4-4D3E-8AD1-0B1BEFE74DB5}"/>
              </a:ext>
            </a:extLst>
          </p:cNvPr>
          <p:cNvPicPr>
            <a:picLocks noChangeAspect="1"/>
          </p:cNvPicPr>
          <p:nvPr/>
        </p:nvPicPr>
        <p:blipFill>
          <a:blip r:embed="rId4"/>
          <a:stretch>
            <a:fillRect/>
          </a:stretch>
        </p:blipFill>
        <p:spPr>
          <a:xfrm>
            <a:off x="827583" y="679392"/>
            <a:ext cx="7676183" cy="2076742"/>
          </a:xfrm>
          <a:prstGeom prst="rect">
            <a:avLst/>
          </a:prstGeom>
        </p:spPr>
      </p:pic>
      <p:sp>
        <p:nvSpPr>
          <p:cNvPr id="6" name="ZoneTexte 5">
            <a:extLst>
              <a:ext uri="{FF2B5EF4-FFF2-40B4-BE49-F238E27FC236}">
                <a16:creationId xmlns:a16="http://schemas.microsoft.com/office/drawing/2014/main" id="{FF79548F-67B2-4CEB-8205-11350BFB0CE9}"/>
              </a:ext>
            </a:extLst>
          </p:cNvPr>
          <p:cNvSpPr txBox="1"/>
          <p:nvPr/>
        </p:nvSpPr>
        <p:spPr>
          <a:xfrm>
            <a:off x="3347864" y="2335606"/>
            <a:ext cx="3057247" cy="400110"/>
          </a:xfrm>
          <a:prstGeom prst="rect">
            <a:avLst/>
          </a:prstGeom>
          <a:noFill/>
        </p:spPr>
        <p:txBody>
          <a:bodyPr wrap="none" rtlCol="0">
            <a:spAutoFit/>
          </a:bodyPr>
          <a:lstStyle/>
          <a:p>
            <a:r>
              <a:rPr lang="fr-FR" dirty="0"/>
              <a:t>(Maintenance </a:t>
            </a:r>
            <a:r>
              <a:rPr lang="fr-FR" dirty="0" err="1"/>
              <a:t>based</a:t>
            </a:r>
            <a:r>
              <a:rPr lang="fr-FR" dirty="0"/>
              <a:t> design)</a:t>
            </a:r>
          </a:p>
        </p:txBody>
      </p:sp>
      <p:sp>
        <p:nvSpPr>
          <p:cNvPr id="7" name="ZoneTexte 6">
            <a:extLst>
              <a:ext uri="{FF2B5EF4-FFF2-40B4-BE49-F238E27FC236}">
                <a16:creationId xmlns:a16="http://schemas.microsoft.com/office/drawing/2014/main" id="{A5553486-60BB-4286-B4D0-65C4FC5204A1}"/>
              </a:ext>
            </a:extLst>
          </p:cNvPr>
          <p:cNvSpPr txBox="1"/>
          <p:nvPr/>
        </p:nvSpPr>
        <p:spPr>
          <a:xfrm>
            <a:off x="1460294" y="2787025"/>
            <a:ext cx="6410759" cy="707886"/>
          </a:xfrm>
          <a:prstGeom prst="rect">
            <a:avLst/>
          </a:prstGeom>
          <a:noFill/>
        </p:spPr>
        <p:txBody>
          <a:bodyPr wrap="square" rtlCol="0">
            <a:spAutoFit/>
          </a:bodyPr>
          <a:lstStyle/>
          <a:p>
            <a:pPr marL="342900" indent="-342900" algn="just">
              <a:buFont typeface="Arial" panose="020B0604020202020204" pitchFamily="34" charset="0"/>
              <a:buChar char="•"/>
            </a:pPr>
            <a:r>
              <a:rPr lang="fr-FR" dirty="0">
                <a:solidFill>
                  <a:srgbClr val="FF0000"/>
                </a:solidFill>
              </a:rPr>
              <a:t>La mise en place de la maintenance prévisionnelle pour améliorer la FMDS des machines</a:t>
            </a:r>
          </a:p>
        </p:txBody>
      </p:sp>
    </p:spTree>
    <p:extLst>
      <p:ext uri="{BB962C8B-B14F-4D97-AF65-F5344CB8AC3E}">
        <p14:creationId xmlns:p14="http://schemas.microsoft.com/office/powerpoint/2010/main" val="3378216263"/>
      </p:ext>
    </p:extLst>
  </p:cSld>
  <p:clrMapOvr>
    <a:masterClrMapping/>
  </p:clrMapOvr>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Comic Sans MS"/>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35311</TotalTime>
  <Words>1702</Words>
  <Application>Microsoft Office PowerPoint</Application>
  <PresentationFormat>Affichage à l'écran (4:3)</PresentationFormat>
  <Paragraphs>269</Paragraphs>
  <Slides>69</Slides>
  <Notes>0</Notes>
  <HiddenSlides>0</HiddenSlides>
  <MMClips>0</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69</vt:i4>
      </vt:variant>
    </vt:vector>
  </HeadingPairs>
  <TitlesOfParts>
    <vt:vector size="87" baseType="lpstr">
      <vt:lpstr>ＭＳ Ｐゴシック</vt:lpstr>
      <vt:lpstr>Arial</vt:lpstr>
      <vt:lpstr>Arial</vt:lpstr>
      <vt:lpstr>Calibri</vt:lpstr>
      <vt:lpstr>Century Gothic</vt:lpstr>
      <vt:lpstr>Comic Sans MS</vt:lpstr>
      <vt:lpstr>Google Sans</vt:lpstr>
      <vt:lpstr>Maven Pro</vt:lpstr>
      <vt:lpstr>Montserrat</vt:lpstr>
      <vt:lpstr>Open Sans</vt:lpstr>
      <vt:lpstr>Poppins</vt:lpstr>
      <vt:lpstr>Roboto</vt:lpstr>
      <vt:lpstr>Rubik</vt:lpstr>
      <vt:lpstr>Tahoma</vt:lpstr>
      <vt:lpstr>Times</vt:lpstr>
      <vt:lpstr>Times New Roman</vt:lpstr>
      <vt:lpstr>Wingdings</vt:lpstr>
      <vt:lpstr>Modèle par défaut</vt:lpstr>
      <vt:lpstr>FQ01 - Management de la Qualité  </vt:lpstr>
      <vt:lpstr>Plan</vt:lpstr>
      <vt:lpstr>Plan</vt:lpstr>
      <vt:lpstr>Plan</vt:lpstr>
      <vt:lpstr>Amélioration continue: Kaizen</vt:lpstr>
      <vt:lpstr>Amélioration continue: Kaizen</vt:lpstr>
      <vt:lpstr>Amélioration continue: Domaines d’application</vt:lpstr>
      <vt:lpstr>Amélioration continue: Domaines d’application</vt:lpstr>
      <vt:lpstr>Amélioration continue: Domaines d’application</vt:lpstr>
      <vt:lpstr>Amélioration continue: Domaines d’application</vt:lpstr>
      <vt:lpstr>Amélioration continue: Pourquoi?</vt:lpstr>
      <vt:lpstr>Amélioration continue: Pourquoi?</vt:lpstr>
      <vt:lpstr>Amélioration continue: Pourquoi?</vt:lpstr>
      <vt:lpstr>Amélioration continue:  Roue de Deming </vt:lpstr>
      <vt:lpstr>Plan</vt:lpstr>
      <vt:lpstr>Présentation PowerPoint</vt:lpstr>
      <vt:lpstr>Présentation PowerPoint</vt:lpstr>
      <vt:lpstr>Définir le problème (QQOQCP) </vt:lpstr>
      <vt:lpstr>Définir le problème (QQOQCP) </vt:lpstr>
      <vt:lpstr>Définir le problème (QQOQCP) </vt:lpstr>
      <vt:lpstr>Définir le problème (QQOQCP) </vt:lpstr>
      <vt:lpstr>Définir le problème (QQOQCP) </vt:lpstr>
      <vt:lpstr>Définir le problème (QQOQCP) </vt:lpstr>
      <vt:lpstr>Définir le problème (QQOQCP) </vt:lpstr>
      <vt:lpstr>Définir le problème (QQOQCP) </vt:lpstr>
      <vt:lpstr>Définir le problème (QQOQCP) </vt:lpstr>
      <vt:lpstr>Définir le problème (QQOQCP) </vt:lpstr>
      <vt:lpstr>Définir le problème (QQOQCP) : Exemple (1)</vt:lpstr>
      <vt:lpstr>Définir le problème (QQOQCP) : Exemple (2)</vt:lpstr>
      <vt:lpstr>Présentation PowerPoint</vt:lpstr>
      <vt:lpstr>Rechercher les causes du problème: la méthode 5M</vt:lpstr>
      <vt:lpstr>Rechercher les causes du problème: la méthode 5M</vt:lpstr>
      <vt:lpstr>Rechercher les causes du problème: la méthode 5M</vt:lpstr>
      <vt:lpstr>Rechercher les causes du problème: la méthode 5M</vt:lpstr>
      <vt:lpstr>Rechercher les causes du problème: la méthode 5M</vt:lpstr>
      <vt:lpstr>Rechercher les causes du problème: la méthode 5M</vt:lpstr>
      <vt:lpstr>Rechercher les causes du problème: la méthode 5M</vt:lpstr>
      <vt:lpstr>Rechercher les causes du problème: la méthode 5M (exemple)</vt:lpstr>
      <vt:lpstr>Rechercher les causes du problème: la méthode 5M (exemple)</vt:lpstr>
      <vt:lpstr>Rechercher les causes racines : les 5 pourquoi</vt:lpstr>
      <vt:lpstr>Rechercher les causes racines : les 5 pourquoi (exemple)</vt:lpstr>
      <vt:lpstr>Rechercher les causes racines : les 5 pourquoi (Attention!)</vt:lpstr>
      <vt:lpstr>Rechercher les causes du problème: 5 M + 5 Pourquoi</vt:lpstr>
      <vt:lpstr>Identification des causes principales : le Pareto</vt:lpstr>
      <vt:lpstr>Identification des causes principales : le Pareto (mise en œuvre)</vt:lpstr>
      <vt:lpstr>Identification des causes principales : le Pareto (mise en œuvre)</vt:lpstr>
      <vt:lpstr>Identification des causes principales : le Pareto (mise en œuvre)</vt:lpstr>
      <vt:lpstr>Identification des causes principales : le Pareto (mise en œuvre)</vt:lpstr>
      <vt:lpstr>Identification des causes principales : le Pareto (mise en œuvre)</vt:lpstr>
      <vt:lpstr>Présentation PowerPoint</vt:lpstr>
      <vt:lpstr>Générer des idées de solution: Brainstorming</vt:lpstr>
      <vt:lpstr>Générer des idées de solution: Brainstorming</vt:lpstr>
      <vt:lpstr>Générer des idées de solution: Brainstorming</vt:lpstr>
      <vt:lpstr>Générer des idées de solution: Brainstorming</vt:lpstr>
      <vt:lpstr>Générer des idées de solution: Brainstorming</vt:lpstr>
      <vt:lpstr>Générer des idées de solution: Brainstorming</vt:lpstr>
      <vt:lpstr>Regrouper les idées : le diagramme KJ </vt:lpstr>
      <vt:lpstr>Prioriser les idées : le SWOT</vt:lpstr>
      <vt:lpstr>Prioriser les idées : le SWOT</vt:lpstr>
      <vt:lpstr>Prioriser les idées : le diagramme des relations </vt:lpstr>
      <vt:lpstr>Prioriser les idées : le diagramme des relations </vt:lpstr>
      <vt:lpstr>Décider rapidement : le vote </vt:lpstr>
      <vt:lpstr>Présentation PowerPoint</vt:lpstr>
      <vt:lpstr>Démarche de résolution de problème (8D)</vt:lpstr>
      <vt:lpstr>Présentation PowerPoint</vt:lpstr>
      <vt:lpstr>FQ01 - Management de la Qualité  </vt:lpstr>
      <vt:lpstr>TD et Projet</vt:lpstr>
      <vt:lpstr>TD et Projet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boudaoud</dc:creator>
  <cp:lastModifiedBy>Vũ Hải Cảnh - Viện Khoa học Tính toán &amp; Trí tuệ Nhân tạo</cp:lastModifiedBy>
  <cp:revision>1057</cp:revision>
  <cp:lastPrinted>2021-02-18T06:47:43Z</cp:lastPrinted>
  <dcterms:created xsi:type="dcterms:W3CDTF">1601-01-01T00:00:00Z</dcterms:created>
  <dcterms:modified xsi:type="dcterms:W3CDTF">2024-03-25T06:21:46Z</dcterms:modified>
</cp:coreProperties>
</file>